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8" r:id="rId3"/>
    <p:sldId id="282" r:id="rId4"/>
    <p:sldId id="283" r:id="rId5"/>
    <p:sldId id="286" r:id="rId6"/>
    <p:sldId id="291" r:id="rId7"/>
    <p:sldId id="301" r:id="rId8"/>
    <p:sldId id="293" r:id="rId9"/>
    <p:sldId id="304" r:id="rId10"/>
    <p:sldId id="296" r:id="rId11"/>
    <p:sldId id="306" r:id="rId12"/>
    <p:sldId id="307" r:id="rId13"/>
    <p:sldId id="308" r:id="rId14"/>
    <p:sldId id="295" r:id="rId15"/>
    <p:sldId id="294" r:id="rId16"/>
    <p:sldId id="309" r:id="rId17"/>
    <p:sldId id="303" r:id="rId18"/>
    <p:sldId id="298" r:id="rId19"/>
    <p:sldId id="311" r:id="rId20"/>
    <p:sldId id="312" r:id="rId21"/>
    <p:sldId id="313"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C39FC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pPr/>
              <a:t>23/07/1441</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pPr/>
              <a:t>‹#›</a:t>
            </a:fld>
            <a:endParaRPr lang="ar-SA"/>
          </a:p>
        </p:txBody>
      </p:sp>
    </p:spTree>
  </p:cSld>
  <p:clrMapOvr>
    <a:masterClrMapping/>
  </p:clrMapOvr>
  <p:transition spd="slow" advTm="5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transition spd="slow" advTm="5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transition spd="slow" advTm="5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transition spd="slow" advTm="5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advTm="5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transition spd="slow" advTm="500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transition spd="slow" advTm="5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transition spd="slow" advTm="5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transition spd="slow" advTm="500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1B8ABB09-4A1D-463E-8065-109CC2B7EFAA}" type="datetimeFigureOut">
              <a:rPr lang="ar-SA" smtClean="0"/>
              <a:pPr/>
              <a:t>23/07/1441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transition spd="slow" advTm="500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pPr/>
              <a:t>23/07/1441</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pPr/>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advTm="5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pPr/>
              <a:t>23/07/1441</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advTm="500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1928802"/>
            <a:ext cx="8715436" cy="3571900"/>
          </a:xfrm>
        </p:spPr>
        <p:txBody>
          <a:bodyPr>
            <a:normAutofit fontScale="90000"/>
          </a:bodyPr>
          <a:lstStyle/>
          <a:p>
            <a:pPr algn="ctr"/>
            <a:r>
              <a:rPr lang="ar-EG" sz="4400" b="1" dirty="0" smtClean="0">
                <a:solidFill>
                  <a:srgbClr val="FF0000"/>
                </a:solidFill>
              </a:rPr>
              <a:t>المحاضرة الأولى</a:t>
            </a:r>
            <a:r>
              <a:rPr lang="ar-EG" sz="4000" b="1" dirty="0" smtClean="0">
                <a:solidFill>
                  <a:srgbClr val="FF0000"/>
                </a:solidFill>
              </a:rPr>
              <a:t/>
            </a:r>
            <a:br>
              <a:rPr lang="ar-EG" sz="4000" b="1" dirty="0" smtClean="0">
                <a:solidFill>
                  <a:srgbClr val="FF0000"/>
                </a:solidFill>
              </a:rPr>
            </a:br>
            <a:r>
              <a:rPr lang="ar-EG" sz="4000" dirty="0" smtClean="0">
                <a:solidFill>
                  <a:srgbClr val="0070C0"/>
                </a:solidFill>
              </a:rPr>
              <a:t>المقرر/ المشاركة المجتمعية</a:t>
            </a:r>
            <a:r>
              <a:rPr lang="ar-EG" sz="4000" dirty="0" smtClean="0">
                <a:solidFill>
                  <a:srgbClr val="FF0000"/>
                </a:solidFill>
              </a:rPr>
              <a:t/>
            </a:r>
            <a:br>
              <a:rPr lang="ar-EG" sz="4000" dirty="0" smtClean="0">
                <a:solidFill>
                  <a:srgbClr val="FF0000"/>
                </a:solidFill>
              </a:rPr>
            </a:br>
            <a:r>
              <a:rPr lang="ar-EG" sz="4000" dirty="0" smtClean="0">
                <a:solidFill>
                  <a:srgbClr val="FF0000"/>
                </a:solidFill>
              </a:rPr>
              <a:t>الفرقة/ الدبلوم المهني شعبة“اعتماد وضمان جودة المدرسة“</a:t>
            </a:r>
            <a:br>
              <a:rPr lang="ar-EG" sz="4000" dirty="0" smtClean="0">
                <a:solidFill>
                  <a:srgbClr val="FF0000"/>
                </a:solidFill>
              </a:rPr>
            </a:br>
            <a:r>
              <a:rPr lang="ar-EG" sz="4000" dirty="0" smtClean="0">
                <a:solidFill>
                  <a:srgbClr val="0070C0"/>
                </a:solidFill>
              </a:rPr>
              <a:t> أ.د/ سلامه عبد العظيم حسين  </a:t>
            </a:r>
            <a:r>
              <a:rPr lang="ar-EG" sz="4000" dirty="0" err="1" smtClean="0">
                <a:solidFill>
                  <a:srgbClr val="0070C0"/>
                </a:solidFill>
              </a:rPr>
              <a:t>د</a:t>
            </a:r>
            <a:r>
              <a:rPr lang="ar-EG" sz="4000" dirty="0" smtClean="0">
                <a:solidFill>
                  <a:srgbClr val="0070C0"/>
                </a:solidFill>
              </a:rPr>
              <a:t>/سمر مصطفى محمد</a:t>
            </a:r>
            <a:r>
              <a:rPr lang="ar-EG" sz="4400" b="1" dirty="0" smtClean="0">
                <a:solidFill>
                  <a:srgbClr val="FF0000"/>
                </a:solidFill>
              </a:rPr>
              <a:t/>
            </a:r>
            <a:br>
              <a:rPr lang="ar-EG" sz="4400" b="1" dirty="0" smtClean="0">
                <a:solidFill>
                  <a:srgbClr val="FF0000"/>
                </a:solidFill>
              </a:rPr>
            </a:br>
            <a:endParaRPr lang="ar-EG" sz="4000" dirty="0">
              <a:solidFill>
                <a:srgbClr val="0070C0"/>
              </a:solidFill>
            </a:endParaRPr>
          </a:p>
        </p:txBody>
      </p:sp>
      <p:sp>
        <p:nvSpPr>
          <p:cNvPr id="3" name="عنوان فرعي 2"/>
          <p:cNvSpPr>
            <a:spLocks noGrp="1"/>
          </p:cNvSpPr>
          <p:nvPr>
            <p:ph type="subTitle" idx="1"/>
          </p:nvPr>
        </p:nvSpPr>
        <p:spPr>
          <a:xfrm>
            <a:off x="285720" y="5715016"/>
            <a:ext cx="7786742" cy="500066"/>
          </a:xfrm>
        </p:spPr>
        <p:txBody>
          <a:bodyPr>
            <a:normAutofit lnSpcReduction="10000"/>
          </a:bodyPr>
          <a:lstStyle/>
          <a:p>
            <a:endParaRPr lang="ar-EG" dirty="0">
              <a:solidFill>
                <a:srgbClr val="FFFF00"/>
              </a:solidFill>
            </a:endParaRPr>
          </a:p>
        </p:txBody>
      </p:sp>
      <p:pic>
        <p:nvPicPr>
          <p:cNvPr id="1026" name="Picture 2" descr="C:\Users\hp\Desktop\نن.jpg"/>
          <p:cNvPicPr>
            <a:picLocks noChangeAspect="1" noChangeArrowheads="1"/>
          </p:cNvPicPr>
          <p:nvPr/>
        </p:nvPicPr>
        <p:blipFill>
          <a:blip r:embed="rId3" cstate="print"/>
          <a:srcRect/>
          <a:stretch>
            <a:fillRect/>
          </a:stretch>
        </p:blipFill>
        <p:spPr bwMode="auto">
          <a:xfrm>
            <a:off x="4000496" y="1"/>
            <a:ext cx="1981200" cy="1643050"/>
          </a:xfrm>
          <a:prstGeom prst="rect">
            <a:avLst/>
          </a:prstGeom>
          <a:noFill/>
        </p:spPr>
      </p:pic>
      <p:pic>
        <p:nvPicPr>
          <p:cNvPr id="1027" name="Picture 3" descr="C:\Users\hp\Desktop\index.jpg"/>
          <p:cNvPicPr>
            <a:picLocks noChangeAspect="1" noChangeArrowheads="1"/>
          </p:cNvPicPr>
          <p:nvPr/>
        </p:nvPicPr>
        <p:blipFill>
          <a:blip r:embed="rId4" cstate="print"/>
          <a:srcRect/>
          <a:stretch>
            <a:fillRect/>
          </a:stretch>
        </p:blipFill>
        <p:spPr bwMode="auto">
          <a:xfrm>
            <a:off x="6858000" y="214290"/>
            <a:ext cx="2286000" cy="1495425"/>
          </a:xfrm>
          <a:prstGeom prst="rect">
            <a:avLst/>
          </a:prstGeom>
          <a:noFill/>
        </p:spPr>
      </p:pic>
      <p:pic>
        <p:nvPicPr>
          <p:cNvPr id="1028" name="Picture 4" descr="C:\Users\hp\Desktop\Comparative Education and Educational Administration.png"/>
          <p:cNvPicPr>
            <a:picLocks noChangeAspect="1" noChangeArrowheads="1"/>
          </p:cNvPicPr>
          <p:nvPr/>
        </p:nvPicPr>
        <p:blipFill>
          <a:blip r:embed="rId5" cstate="print"/>
          <a:srcRect/>
          <a:stretch>
            <a:fillRect/>
          </a:stretch>
        </p:blipFill>
        <p:spPr bwMode="auto">
          <a:xfrm>
            <a:off x="357158" y="1"/>
            <a:ext cx="1884363" cy="1785926"/>
          </a:xfrm>
          <a:prstGeom prst="rect">
            <a:avLst/>
          </a:prstGeom>
          <a:noFill/>
        </p:spPr>
      </p:pic>
    </p:spTree>
    <p:custDataLst>
      <p:tags r:id="rId1"/>
    </p:custDataLst>
  </p:cSld>
  <p:clrMapOvr>
    <a:masterClrMapping/>
  </p:clrMapOvr>
  <p:transition spd="slow" advTm="2461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1714488"/>
            <a:ext cx="8643998" cy="4643470"/>
          </a:xfrm>
        </p:spPr>
        <p:txBody>
          <a:bodyPr>
            <a:normAutofit fontScale="85000" lnSpcReduction="10000"/>
          </a:bodyPr>
          <a:lstStyle/>
          <a:p>
            <a:pPr lvl="0" algn="just"/>
            <a:r>
              <a:rPr lang="ar-SA" sz="4000" b="1" dirty="0" smtClean="0">
                <a:solidFill>
                  <a:srgbClr val="FF0000"/>
                </a:solidFill>
              </a:rPr>
              <a:t>وضع خطة متكاملة لتحقيق أهداف التنظيم على أساس ما يتقدم </a:t>
            </a:r>
            <a:r>
              <a:rPr lang="ar-SA" sz="4000" b="1" dirty="0" err="1" smtClean="0">
                <a:solidFill>
                  <a:srgbClr val="FF0000"/>
                </a:solidFill>
              </a:rPr>
              <a:t>به</a:t>
            </a:r>
            <a:r>
              <a:rPr lang="ar-SA" sz="4000" b="1" dirty="0" smtClean="0">
                <a:solidFill>
                  <a:srgbClr val="FF0000"/>
                </a:solidFill>
              </a:rPr>
              <a:t> أعضاء المجلس ولجانه النوعية من مقترحات ومشروعات</a:t>
            </a:r>
            <a:r>
              <a:rPr lang="ar-EG" sz="4000" b="1" dirty="0" smtClean="0">
                <a:solidFill>
                  <a:srgbClr val="FF0000"/>
                </a:solidFill>
              </a:rPr>
              <a:t>،</a:t>
            </a:r>
            <a:r>
              <a:rPr lang="ar-SA" sz="4000" b="1" dirty="0" smtClean="0">
                <a:solidFill>
                  <a:srgbClr val="FF0000"/>
                </a:solidFill>
              </a:rPr>
              <a:t> ووضع موازنة للتمويل على هذا الأساس</a:t>
            </a:r>
            <a:r>
              <a:rPr lang="ar-EG" sz="4000" b="1" dirty="0" smtClean="0">
                <a:solidFill>
                  <a:srgbClr val="FF0000"/>
                </a:solidFill>
              </a:rPr>
              <a:t>.</a:t>
            </a:r>
            <a:endParaRPr lang="en-US" sz="4000" b="1" dirty="0" smtClean="0">
              <a:solidFill>
                <a:srgbClr val="FF0000"/>
              </a:solidFill>
            </a:endParaRPr>
          </a:p>
          <a:p>
            <a:pPr lvl="0" algn="just"/>
            <a:r>
              <a:rPr lang="ar-SA" sz="4000" b="1" dirty="0" smtClean="0">
                <a:solidFill>
                  <a:srgbClr val="00B050"/>
                </a:solidFill>
              </a:rPr>
              <a:t>معاونة المدارس في تذليل الصعوبات التعليمية والطلابية</a:t>
            </a:r>
            <a:r>
              <a:rPr lang="ar-EG" sz="4000" b="1" dirty="0" smtClean="0">
                <a:solidFill>
                  <a:srgbClr val="00B050"/>
                </a:solidFill>
              </a:rPr>
              <a:t>،</a:t>
            </a:r>
            <a:r>
              <a:rPr lang="ar-SA" sz="4000" b="1" dirty="0" smtClean="0">
                <a:solidFill>
                  <a:srgbClr val="00B050"/>
                </a:solidFill>
              </a:rPr>
              <a:t> وإبداء الرأي فيها</a:t>
            </a:r>
            <a:r>
              <a:rPr lang="ar-EG" sz="4000" b="1" dirty="0" smtClean="0">
                <a:solidFill>
                  <a:srgbClr val="00B050"/>
                </a:solidFill>
              </a:rPr>
              <a:t>.</a:t>
            </a:r>
            <a:endParaRPr lang="en-US" sz="4000" b="1" dirty="0" smtClean="0">
              <a:solidFill>
                <a:srgbClr val="00B050"/>
              </a:solidFill>
            </a:endParaRPr>
          </a:p>
          <a:p>
            <a:pPr lvl="0" algn="just"/>
            <a:r>
              <a:rPr lang="ar-SA" sz="4000" b="1" dirty="0" smtClean="0">
                <a:solidFill>
                  <a:schemeClr val="accent2">
                    <a:lumMod val="75000"/>
                  </a:schemeClr>
                </a:solidFill>
              </a:rPr>
              <a:t>دراسة مدى استكمال </a:t>
            </a:r>
            <a:r>
              <a:rPr lang="ar-EG" sz="4000" b="1" dirty="0" err="1" smtClean="0">
                <a:solidFill>
                  <a:schemeClr val="accent2">
                    <a:lumMod val="75000"/>
                  </a:schemeClr>
                </a:solidFill>
              </a:rPr>
              <a:t>ال</a:t>
            </a:r>
            <a:r>
              <a:rPr lang="ar-SA" sz="4000" b="1" dirty="0" smtClean="0">
                <a:solidFill>
                  <a:schemeClr val="accent2">
                    <a:lumMod val="75000"/>
                  </a:schemeClr>
                </a:solidFill>
              </a:rPr>
              <a:t>مدارس </a:t>
            </a:r>
            <a:r>
              <a:rPr lang="ar-EG" sz="4000" b="1" dirty="0" smtClean="0">
                <a:solidFill>
                  <a:schemeClr val="accent2">
                    <a:lumMod val="75000"/>
                  </a:schemeClr>
                </a:solidFill>
              </a:rPr>
              <a:t>ب</a:t>
            </a:r>
            <a:r>
              <a:rPr lang="ar-SA" sz="4000" b="1" dirty="0" smtClean="0">
                <a:solidFill>
                  <a:schemeClr val="accent2">
                    <a:lumMod val="75000"/>
                  </a:schemeClr>
                </a:solidFill>
              </a:rPr>
              <a:t>الإدارة التعليمية </a:t>
            </a:r>
            <a:r>
              <a:rPr lang="ar-EG" sz="4000" b="1" dirty="0" smtClean="0">
                <a:solidFill>
                  <a:schemeClr val="accent2">
                    <a:lumMod val="75000"/>
                  </a:schemeClr>
                </a:solidFill>
              </a:rPr>
              <a:t>لا</a:t>
            </a:r>
            <a:r>
              <a:rPr lang="ar-SA" sz="4000" b="1" dirty="0" err="1" smtClean="0">
                <a:solidFill>
                  <a:schemeClr val="accent2">
                    <a:lumMod val="75000"/>
                  </a:schemeClr>
                </a:solidFill>
              </a:rPr>
              <a:t>حتياجاتها</a:t>
            </a:r>
            <a:r>
              <a:rPr lang="ar-SA" sz="4000" b="1" dirty="0" smtClean="0">
                <a:solidFill>
                  <a:schemeClr val="accent2">
                    <a:lumMod val="75000"/>
                  </a:schemeClr>
                </a:solidFill>
              </a:rPr>
              <a:t> المختلفة</a:t>
            </a:r>
            <a:r>
              <a:rPr lang="ar-EG" sz="4000" b="1" dirty="0" smtClean="0">
                <a:solidFill>
                  <a:schemeClr val="accent2">
                    <a:lumMod val="75000"/>
                  </a:schemeClr>
                </a:solidFill>
              </a:rPr>
              <a:t>،</a:t>
            </a:r>
            <a:r>
              <a:rPr lang="ar-SA" sz="4000" b="1" dirty="0" smtClean="0">
                <a:solidFill>
                  <a:schemeClr val="accent2">
                    <a:lumMod val="75000"/>
                  </a:schemeClr>
                </a:solidFill>
              </a:rPr>
              <a:t> مما يمكنها من القيام بمسئوليتها </a:t>
            </a:r>
            <a:r>
              <a:rPr lang="ar-SA" sz="4000" b="1" dirty="0" err="1" smtClean="0">
                <a:solidFill>
                  <a:schemeClr val="accent2">
                    <a:lumMod val="75000"/>
                  </a:schemeClr>
                </a:solidFill>
              </a:rPr>
              <a:t>فى</a:t>
            </a:r>
            <a:r>
              <a:rPr lang="ar-SA" sz="4000" b="1" dirty="0" smtClean="0">
                <a:solidFill>
                  <a:schemeClr val="accent2">
                    <a:lumMod val="75000"/>
                  </a:schemeClr>
                </a:solidFill>
              </a:rPr>
              <a:t> مجال تربية الطلاب وتعليمهم والعمل على </a:t>
            </a:r>
            <a:r>
              <a:rPr lang="ar-EG" sz="4000" b="1" dirty="0" smtClean="0">
                <a:solidFill>
                  <a:schemeClr val="accent2">
                    <a:lumMod val="75000"/>
                  </a:schemeClr>
                </a:solidFill>
              </a:rPr>
              <a:t>سد العجز فيها.</a:t>
            </a:r>
            <a:endParaRPr lang="en-US" sz="4000" b="1" dirty="0" smtClean="0">
              <a:solidFill>
                <a:schemeClr val="accent2">
                  <a:lumMod val="75000"/>
                </a:schemeClr>
              </a:solidFill>
            </a:endParaRPr>
          </a:p>
          <a:p>
            <a:pPr algn="just">
              <a:buNone/>
            </a:pPr>
            <a:endParaRPr lang="ar-EG" sz="3200" dirty="0" smtClean="0"/>
          </a:p>
        </p:txBody>
      </p:sp>
      <p:sp>
        <p:nvSpPr>
          <p:cNvPr id="3" name="عنوان 2"/>
          <p:cNvSpPr>
            <a:spLocks noGrp="1"/>
          </p:cNvSpPr>
          <p:nvPr>
            <p:ph type="title"/>
          </p:nvPr>
        </p:nvSpPr>
        <p:spPr>
          <a:xfrm>
            <a:off x="457200" y="357166"/>
            <a:ext cx="8229600" cy="1285884"/>
          </a:xfrm>
        </p:spPr>
        <p:txBody>
          <a:bodyPr>
            <a:noAutofit/>
          </a:bodyPr>
          <a:lstStyle/>
          <a:p>
            <a:pPr algn="r"/>
            <a:r>
              <a:rPr lang="en-US" sz="4000" dirty="0" smtClean="0"/>
              <a:t/>
            </a:r>
            <a:br>
              <a:rPr lang="en-US" sz="4000" dirty="0" smtClean="0"/>
            </a:br>
            <a:r>
              <a:rPr lang="en-US" sz="4000" dirty="0" smtClean="0">
                <a:solidFill>
                  <a:srgbClr val="FF0000"/>
                </a:solidFill>
              </a:rPr>
              <a:t/>
            </a:r>
            <a:br>
              <a:rPr lang="en-US" sz="4000" dirty="0" smtClean="0">
                <a:solidFill>
                  <a:srgbClr val="FF0000"/>
                </a:solidFill>
              </a:rPr>
            </a:br>
            <a:r>
              <a:rPr lang="ar-EG" sz="4000" dirty="0" smtClean="0">
                <a:solidFill>
                  <a:srgbClr val="FF0000"/>
                </a:solidFill>
              </a:rPr>
              <a:t> اختصاصات </a:t>
            </a:r>
            <a:r>
              <a:rPr lang="ar-SA" sz="4000" dirty="0" smtClean="0">
                <a:solidFill>
                  <a:srgbClr val="FF0000"/>
                </a:solidFill>
              </a:rPr>
              <a:t>المجالس المدرسية : </a:t>
            </a:r>
            <a:r>
              <a:rPr lang="ar-EG" sz="4000" dirty="0" smtClean="0"/>
              <a:t/>
            </a:r>
            <a:br>
              <a:rPr lang="ar-EG" sz="4000" dirty="0" smtClean="0"/>
            </a:br>
            <a:r>
              <a:rPr lang="ar-EG" sz="4000" dirty="0" smtClean="0">
                <a:solidFill>
                  <a:srgbClr val="0070C0"/>
                </a:solidFill>
              </a:rPr>
              <a:t>ب- </a:t>
            </a:r>
            <a:r>
              <a:rPr lang="ar-SA" sz="4000" dirty="0" smtClean="0">
                <a:solidFill>
                  <a:srgbClr val="0070C0"/>
                </a:solidFill>
              </a:rPr>
              <a:t>على مستوى الإدارات التعليمية: </a:t>
            </a:r>
            <a:r>
              <a:rPr lang="ar-EG" sz="4000" dirty="0" smtClean="0">
                <a:solidFill>
                  <a:srgbClr val="FFC000"/>
                </a:solidFill>
              </a:rPr>
              <a:t>ويتضمن</a:t>
            </a:r>
            <a:r>
              <a:rPr lang="ar-EG" sz="4000" dirty="0" smtClean="0"/>
              <a:t> </a:t>
            </a:r>
            <a:r>
              <a:rPr lang="en-US" sz="4000" dirty="0" smtClean="0">
                <a:solidFill>
                  <a:srgbClr val="FF0000"/>
                </a:solidFill>
              </a:rPr>
              <a:t/>
            </a:r>
            <a:br>
              <a:rPr lang="en-US" sz="4000" dirty="0" smtClean="0">
                <a:solidFill>
                  <a:srgbClr val="FF0000"/>
                </a:solidFill>
              </a:rPr>
            </a:br>
            <a:r>
              <a:rPr lang="en-US" sz="4000" dirty="0" smtClean="0">
                <a:solidFill>
                  <a:srgbClr val="FF0000"/>
                </a:solidFill>
              </a:rPr>
              <a:t/>
            </a:r>
            <a:br>
              <a:rPr lang="en-US" sz="4000" dirty="0" smtClean="0">
                <a:solidFill>
                  <a:srgbClr val="FF0000"/>
                </a:solidFill>
              </a:rPr>
            </a:br>
            <a:endParaRPr lang="ar-EG" sz="4000" dirty="0">
              <a:solidFill>
                <a:srgbClr val="FF0000"/>
              </a:solidFill>
            </a:endParaRPr>
          </a:p>
        </p:txBody>
      </p:sp>
    </p:spTree>
  </p:cSld>
  <p:clrMapOvr>
    <a:masterClrMapping/>
  </p:clrMapOvr>
  <p:transition spd="slow" advTm="41222"/>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1714488"/>
            <a:ext cx="8643998" cy="4643470"/>
          </a:xfrm>
        </p:spPr>
        <p:txBody>
          <a:bodyPr>
            <a:normAutofit/>
          </a:bodyPr>
          <a:lstStyle/>
          <a:p>
            <a:pPr lvl="0" algn="just"/>
            <a:r>
              <a:rPr lang="ar-SA" sz="3200" b="1" dirty="0" smtClean="0">
                <a:solidFill>
                  <a:schemeClr val="accent2">
                    <a:lumMod val="75000"/>
                  </a:schemeClr>
                </a:solidFill>
              </a:rPr>
              <a:t>تشكيل لجان نوعية من ثلاثة أعضاء أو أكثر من أعضاء مجلس الآباء والمعاونين ممن يرى ضمهم لتلك اللجان</a:t>
            </a:r>
            <a:r>
              <a:rPr lang="ar-EG" sz="3200" b="1" dirty="0" smtClean="0">
                <a:solidFill>
                  <a:schemeClr val="accent2">
                    <a:lumMod val="75000"/>
                  </a:schemeClr>
                </a:solidFill>
              </a:rPr>
              <a:t>، </a:t>
            </a:r>
            <a:r>
              <a:rPr lang="ar-SA" sz="3200" b="1" dirty="0" smtClean="0">
                <a:solidFill>
                  <a:schemeClr val="accent2">
                    <a:lumMod val="75000"/>
                  </a:schemeClr>
                </a:solidFill>
              </a:rPr>
              <a:t>ومن هذه اللجان:</a:t>
            </a:r>
            <a:endParaRPr lang="en-US" sz="3200" b="1" dirty="0" smtClean="0">
              <a:solidFill>
                <a:schemeClr val="accent2">
                  <a:lumMod val="75000"/>
                </a:schemeClr>
              </a:solidFill>
            </a:endParaRPr>
          </a:p>
          <a:p>
            <a:pPr lvl="0" algn="just">
              <a:buFont typeface="Courier New" pitchFamily="49" charset="0"/>
              <a:buChar char="o"/>
            </a:pPr>
            <a:r>
              <a:rPr lang="ar-SA" sz="3200" b="1" dirty="0" smtClean="0">
                <a:solidFill>
                  <a:srgbClr val="00B050"/>
                </a:solidFill>
              </a:rPr>
              <a:t>لجان للمراحل التعليمية ولأنواع التعليم المختلفة </a:t>
            </a:r>
            <a:r>
              <a:rPr lang="ar-EG" sz="3200" b="1" dirty="0" smtClean="0">
                <a:solidFill>
                  <a:srgbClr val="00B050"/>
                </a:solidFill>
              </a:rPr>
              <a:t>تهتم</a:t>
            </a:r>
            <a:r>
              <a:rPr lang="ar-SA" sz="3200" b="1" dirty="0" smtClean="0">
                <a:solidFill>
                  <a:srgbClr val="00B050"/>
                </a:solidFill>
              </a:rPr>
              <a:t> بدراسة توصيات مجالس الآباء والمعلمين في المدارس بشأن المناهج والكتب الدراسية والمشكلات العامة.</a:t>
            </a:r>
            <a:endParaRPr lang="en-US" sz="3200" b="1" dirty="0" smtClean="0">
              <a:solidFill>
                <a:srgbClr val="00B050"/>
              </a:solidFill>
            </a:endParaRPr>
          </a:p>
          <a:p>
            <a:pPr lvl="0" algn="just">
              <a:buFont typeface="Courier New" pitchFamily="49" charset="0"/>
              <a:buChar char="o"/>
            </a:pPr>
            <a:r>
              <a:rPr lang="ar-SA" sz="3200" b="1" dirty="0" smtClean="0">
                <a:solidFill>
                  <a:srgbClr val="00B050"/>
                </a:solidFill>
              </a:rPr>
              <a:t>لجان تتولى بحث وتنفيذ ومتابعة الإصلاحات والإنشاءات، والنواحي التعليمية، والشئون المالية والجهود الذاتية، والأنشطة المدرسية ورعاية المتفوقين والمعاقين.</a:t>
            </a:r>
            <a:endParaRPr lang="en-US" sz="3200" b="1" dirty="0" smtClean="0">
              <a:solidFill>
                <a:srgbClr val="00B050"/>
              </a:solidFill>
            </a:endParaRPr>
          </a:p>
          <a:p>
            <a:pPr algn="just">
              <a:buNone/>
            </a:pPr>
            <a:endParaRPr lang="ar-EG" sz="3200" dirty="0" smtClean="0"/>
          </a:p>
        </p:txBody>
      </p:sp>
      <p:sp>
        <p:nvSpPr>
          <p:cNvPr id="3" name="عنوان 2"/>
          <p:cNvSpPr>
            <a:spLocks noGrp="1"/>
          </p:cNvSpPr>
          <p:nvPr>
            <p:ph type="title"/>
          </p:nvPr>
        </p:nvSpPr>
        <p:spPr>
          <a:xfrm>
            <a:off x="457200" y="357166"/>
            <a:ext cx="8229600" cy="1285884"/>
          </a:xfrm>
        </p:spPr>
        <p:txBody>
          <a:bodyPr>
            <a:noAutofit/>
          </a:bodyPr>
          <a:lstStyle/>
          <a:p>
            <a:pPr algn="r"/>
            <a:r>
              <a:rPr lang="en-US" sz="4000" dirty="0" smtClean="0"/>
              <a:t/>
            </a:r>
            <a:br>
              <a:rPr lang="en-US" sz="4000" dirty="0" smtClean="0"/>
            </a:br>
            <a:r>
              <a:rPr lang="en-US" sz="4000" dirty="0" smtClean="0">
                <a:solidFill>
                  <a:srgbClr val="FF0000"/>
                </a:solidFill>
              </a:rPr>
              <a:t/>
            </a:r>
            <a:br>
              <a:rPr lang="en-US" sz="4000" dirty="0" smtClean="0">
                <a:solidFill>
                  <a:srgbClr val="FF0000"/>
                </a:solidFill>
              </a:rPr>
            </a:br>
            <a:r>
              <a:rPr lang="ar-EG" sz="4000" dirty="0" smtClean="0">
                <a:solidFill>
                  <a:srgbClr val="FF0000"/>
                </a:solidFill>
              </a:rPr>
              <a:t> اختصاصات </a:t>
            </a:r>
            <a:r>
              <a:rPr lang="ar-SA" sz="4000" dirty="0" smtClean="0">
                <a:solidFill>
                  <a:srgbClr val="FF0000"/>
                </a:solidFill>
              </a:rPr>
              <a:t>المجالس المدرسية : </a:t>
            </a:r>
            <a:r>
              <a:rPr lang="ar-EG" sz="4000" dirty="0" smtClean="0"/>
              <a:t/>
            </a:r>
            <a:br>
              <a:rPr lang="ar-EG" sz="4000" dirty="0" smtClean="0"/>
            </a:br>
            <a:r>
              <a:rPr lang="ar-EG" sz="4000" dirty="0" smtClean="0">
                <a:solidFill>
                  <a:srgbClr val="0070C0"/>
                </a:solidFill>
              </a:rPr>
              <a:t>ب- </a:t>
            </a:r>
            <a:r>
              <a:rPr lang="ar-SA" sz="4000" dirty="0" smtClean="0">
                <a:solidFill>
                  <a:srgbClr val="0070C0"/>
                </a:solidFill>
              </a:rPr>
              <a:t>على مستوى الإدارات التعليمية: </a:t>
            </a:r>
            <a:r>
              <a:rPr lang="ar-EG" sz="4000" dirty="0" smtClean="0">
                <a:solidFill>
                  <a:srgbClr val="FFC000"/>
                </a:solidFill>
              </a:rPr>
              <a:t>ويتضمن</a:t>
            </a:r>
            <a:r>
              <a:rPr lang="ar-EG" sz="4000" dirty="0" smtClean="0"/>
              <a:t> </a:t>
            </a:r>
            <a:r>
              <a:rPr lang="en-US" sz="4000" dirty="0" smtClean="0">
                <a:solidFill>
                  <a:srgbClr val="FF0000"/>
                </a:solidFill>
              </a:rPr>
              <a:t/>
            </a:r>
            <a:br>
              <a:rPr lang="en-US" sz="4000" dirty="0" smtClean="0">
                <a:solidFill>
                  <a:srgbClr val="FF0000"/>
                </a:solidFill>
              </a:rPr>
            </a:br>
            <a:r>
              <a:rPr lang="en-US" sz="4000" dirty="0" smtClean="0">
                <a:solidFill>
                  <a:srgbClr val="FF0000"/>
                </a:solidFill>
              </a:rPr>
              <a:t/>
            </a:r>
            <a:br>
              <a:rPr lang="en-US" sz="4000" dirty="0" smtClean="0">
                <a:solidFill>
                  <a:srgbClr val="FF0000"/>
                </a:solidFill>
              </a:rPr>
            </a:br>
            <a:endParaRPr lang="ar-EG" sz="4000" dirty="0">
              <a:solidFill>
                <a:srgbClr val="FF0000"/>
              </a:solidFill>
            </a:endParaRPr>
          </a:p>
        </p:txBody>
      </p:sp>
    </p:spTree>
  </p:cSld>
  <p:clrMapOvr>
    <a:masterClrMapping/>
  </p:clrMapOvr>
  <p:transition spd="slow" advTm="52234"/>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1714488"/>
            <a:ext cx="8643998" cy="4643470"/>
          </a:xfrm>
        </p:spPr>
        <p:txBody>
          <a:bodyPr>
            <a:normAutofit fontScale="92500" lnSpcReduction="10000"/>
          </a:bodyPr>
          <a:lstStyle/>
          <a:p>
            <a:pPr lvl="0" algn="just"/>
            <a:r>
              <a:rPr lang="ar-SA" sz="3200" b="1" dirty="0" smtClean="0">
                <a:solidFill>
                  <a:srgbClr val="00B050"/>
                </a:solidFill>
              </a:rPr>
              <a:t>العمل على تنفيذ قرارات وتوصيات الجمعية العمومية لمجلس الآباء والمعلمين بالإدارات التعليمية وقرارات المستويات </a:t>
            </a:r>
            <a:r>
              <a:rPr lang="ar-EG" sz="3200" b="1" dirty="0" smtClean="0">
                <a:solidFill>
                  <a:srgbClr val="00B050"/>
                </a:solidFill>
              </a:rPr>
              <a:t>العليا مجلس</a:t>
            </a:r>
            <a:r>
              <a:rPr lang="ar-SA" sz="3200" b="1" dirty="0" smtClean="0">
                <a:solidFill>
                  <a:srgbClr val="00B050"/>
                </a:solidFill>
              </a:rPr>
              <a:t> الآباء والمعلمين.</a:t>
            </a:r>
            <a:endParaRPr lang="en-US" sz="3200" b="1" dirty="0" smtClean="0">
              <a:solidFill>
                <a:srgbClr val="00B050"/>
              </a:solidFill>
            </a:endParaRPr>
          </a:p>
          <a:p>
            <a:pPr lvl="0" algn="just"/>
            <a:r>
              <a:rPr lang="ar-SA" sz="3200" b="1" dirty="0" smtClean="0">
                <a:solidFill>
                  <a:schemeClr val="bg2">
                    <a:lumMod val="50000"/>
                  </a:schemeClr>
                </a:solidFill>
              </a:rPr>
              <a:t>تتبع نشاط مجالس الآباء والمعلمين بالمدارس التابعة للإدارة التعليمية</a:t>
            </a:r>
            <a:r>
              <a:rPr lang="ar-EG" sz="3200" b="1" dirty="0" smtClean="0">
                <a:solidFill>
                  <a:schemeClr val="bg2">
                    <a:lumMod val="50000"/>
                  </a:schemeClr>
                </a:solidFill>
              </a:rPr>
              <a:t>،</a:t>
            </a:r>
            <a:r>
              <a:rPr lang="ar-SA" sz="3200" b="1" dirty="0" smtClean="0">
                <a:solidFill>
                  <a:schemeClr val="bg2">
                    <a:lumMod val="50000"/>
                  </a:schemeClr>
                </a:solidFill>
              </a:rPr>
              <a:t> ودراسة تقاريرها وتوصياتها</a:t>
            </a:r>
            <a:r>
              <a:rPr lang="ar-EG" sz="3200" b="1" dirty="0" smtClean="0">
                <a:solidFill>
                  <a:schemeClr val="bg2">
                    <a:lumMod val="50000"/>
                  </a:schemeClr>
                </a:solidFill>
              </a:rPr>
              <a:t>،</a:t>
            </a:r>
            <a:r>
              <a:rPr lang="ar-SA" sz="3200" b="1" dirty="0" smtClean="0">
                <a:solidFill>
                  <a:schemeClr val="bg2">
                    <a:lumMod val="50000"/>
                  </a:schemeClr>
                </a:solidFill>
              </a:rPr>
              <a:t> والعمل على تحقيق ما يمكن تحقيقه منها.</a:t>
            </a:r>
            <a:endParaRPr lang="en-US" sz="3200" b="1" dirty="0" smtClean="0">
              <a:solidFill>
                <a:schemeClr val="bg2">
                  <a:lumMod val="50000"/>
                </a:schemeClr>
              </a:solidFill>
            </a:endParaRPr>
          </a:p>
          <a:p>
            <a:pPr lvl="0" algn="just"/>
            <a:r>
              <a:rPr lang="ar-SA" sz="3200" b="1" dirty="0" smtClean="0">
                <a:solidFill>
                  <a:schemeClr val="accent2">
                    <a:lumMod val="75000"/>
                  </a:schemeClr>
                </a:solidFill>
              </a:rPr>
              <a:t>رعاية الطلاب في المجالات الدينية والقومية والاجتماعية والنفسية والرياضية والعلمية والفنية، مع التركيز على رعاية المتفوقين والمعاقين</a:t>
            </a:r>
            <a:r>
              <a:rPr lang="ar-EG" sz="3200" b="1" dirty="0" smtClean="0">
                <a:solidFill>
                  <a:schemeClr val="accent2">
                    <a:lumMod val="75000"/>
                  </a:schemeClr>
                </a:solidFill>
              </a:rPr>
              <a:t>،</a:t>
            </a:r>
            <a:r>
              <a:rPr lang="ar-SA" sz="3200" b="1" dirty="0" smtClean="0">
                <a:solidFill>
                  <a:schemeClr val="accent2">
                    <a:lumMod val="75000"/>
                  </a:schemeClr>
                </a:solidFill>
              </a:rPr>
              <a:t> وهذا الاختصاص يتفق إلى حد كبير مع الأهداف العامة لمجالس الآباء والمعلمين التي وردت في هذا الشأن.</a:t>
            </a:r>
            <a:endParaRPr lang="en-US" sz="3200" b="1" dirty="0" smtClean="0">
              <a:solidFill>
                <a:schemeClr val="accent2">
                  <a:lumMod val="75000"/>
                </a:schemeClr>
              </a:solidFill>
            </a:endParaRPr>
          </a:p>
          <a:p>
            <a:pPr algn="just">
              <a:buNone/>
            </a:pPr>
            <a:endParaRPr lang="ar-EG" sz="3200" dirty="0" smtClean="0"/>
          </a:p>
        </p:txBody>
      </p:sp>
      <p:sp>
        <p:nvSpPr>
          <p:cNvPr id="3" name="عنوان 2"/>
          <p:cNvSpPr>
            <a:spLocks noGrp="1"/>
          </p:cNvSpPr>
          <p:nvPr>
            <p:ph type="title"/>
          </p:nvPr>
        </p:nvSpPr>
        <p:spPr>
          <a:xfrm>
            <a:off x="457200" y="357166"/>
            <a:ext cx="8229600" cy="1285884"/>
          </a:xfrm>
        </p:spPr>
        <p:txBody>
          <a:bodyPr>
            <a:noAutofit/>
          </a:bodyPr>
          <a:lstStyle/>
          <a:p>
            <a:pPr algn="r"/>
            <a:r>
              <a:rPr lang="en-US" sz="4000" dirty="0" smtClean="0"/>
              <a:t/>
            </a:r>
            <a:br>
              <a:rPr lang="en-US" sz="4000" dirty="0" smtClean="0"/>
            </a:br>
            <a:r>
              <a:rPr lang="en-US" sz="4000" dirty="0" smtClean="0">
                <a:solidFill>
                  <a:srgbClr val="FF0000"/>
                </a:solidFill>
              </a:rPr>
              <a:t/>
            </a:r>
            <a:br>
              <a:rPr lang="en-US" sz="4000" dirty="0" smtClean="0">
                <a:solidFill>
                  <a:srgbClr val="FF0000"/>
                </a:solidFill>
              </a:rPr>
            </a:br>
            <a:r>
              <a:rPr lang="ar-EG" sz="4000" dirty="0" smtClean="0">
                <a:solidFill>
                  <a:srgbClr val="FF0000"/>
                </a:solidFill>
              </a:rPr>
              <a:t> اختصاصات </a:t>
            </a:r>
            <a:r>
              <a:rPr lang="ar-SA" sz="4000" dirty="0" smtClean="0">
                <a:solidFill>
                  <a:srgbClr val="FF0000"/>
                </a:solidFill>
              </a:rPr>
              <a:t>المجالس المدرسية : </a:t>
            </a:r>
            <a:r>
              <a:rPr lang="ar-EG" sz="4000" dirty="0" smtClean="0"/>
              <a:t/>
            </a:r>
            <a:br>
              <a:rPr lang="ar-EG" sz="4000" dirty="0" smtClean="0"/>
            </a:br>
            <a:r>
              <a:rPr lang="ar-EG" sz="4000" dirty="0" smtClean="0">
                <a:solidFill>
                  <a:srgbClr val="0070C0"/>
                </a:solidFill>
              </a:rPr>
              <a:t>ب- </a:t>
            </a:r>
            <a:r>
              <a:rPr lang="ar-SA" sz="4000" dirty="0" smtClean="0">
                <a:solidFill>
                  <a:srgbClr val="0070C0"/>
                </a:solidFill>
              </a:rPr>
              <a:t>على مستوى الإدارات التعليمية: </a:t>
            </a:r>
            <a:r>
              <a:rPr lang="ar-EG" sz="4000" dirty="0" smtClean="0">
                <a:solidFill>
                  <a:srgbClr val="FFC000"/>
                </a:solidFill>
              </a:rPr>
              <a:t>ويتضمن</a:t>
            </a:r>
            <a:r>
              <a:rPr lang="ar-EG" sz="4000" dirty="0" smtClean="0"/>
              <a:t> </a:t>
            </a:r>
            <a:r>
              <a:rPr lang="en-US" sz="4000" dirty="0" smtClean="0">
                <a:solidFill>
                  <a:srgbClr val="FF0000"/>
                </a:solidFill>
              </a:rPr>
              <a:t/>
            </a:r>
            <a:br>
              <a:rPr lang="en-US" sz="4000" dirty="0" smtClean="0">
                <a:solidFill>
                  <a:srgbClr val="FF0000"/>
                </a:solidFill>
              </a:rPr>
            </a:br>
            <a:r>
              <a:rPr lang="en-US" sz="4000" dirty="0" smtClean="0">
                <a:solidFill>
                  <a:srgbClr val="FF0000"/>
                </a:solidFill>
              </a:rPr>
              <a:t/>
            </a:r>
            <a:br>
              <a:rPr lang="en-US" sz="4000" dirty="0" smtClean="0">
                <a:solidFill>
                  <a:srgbClr val="FF0000"/>
                </a:solidFill>
              </a:rPr>
            </a:br>
            <a:endParaRPr lang="ar-EG" sz="4000" dirty="0">
              <a:solidFill>
                <a:srgbClr val="FF0000"/>
              </a:solidFill>
            </a:endParaRPr>
          </a:p>
        </p:txBody>
      </p:sp>
    </p:spTree>
  </p:cSld>
  <p:clrMapOvr>
    <a:masterClrMapping/>
  </p:clrMapOvr>
  <p:transition spd="slow" advTm="64312"/>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1928802"/>
            <a:ext cx="8643998" cy="4357718"/>
          </a:xfrm>
        </p:spPr>
        <p:txBody>
          <a:bodyPr>
            <a:normAutofit/>
          </a:bodyPr>
          <a:lstStyle/>
          <a:p>
            <a:pPr lvl="0" algn="just"/>
            <a:r>
              <a:rPr lang="ar-SA" sz="3200" b="1" dirty="0" smtClean="0">
                <a:solidFill>
                  <a:srgbClr val="FF0000"/>
                </a:solidFill>
              </a:rPr>
              <a:t>تنفيذ الخطة والسياسة العامة التي يضعها المجلس الأعلى للآباء والمعلمين</a:t>
            </a:r>
            <a:r>
              <a:rPr lang="ar-EG" sz="3200" b="1" dirty="0" smtClean="0">
                <a:solidFill>
                  <a:srgbClr val="FF0000"/>
                </a:solidFill>
              </a:rPr>
              <a:t>،</a:t>
            </a:r>
            <a:r>
              <a:rPr lang="ar-SA" sz="3200" b="1" dirty="0" smtClean="0">
                <a:solidFill>
                  <a:srgbClr val="FF0000"/>
                </a:solidFill>
              </a:rPr>
              <a:t> والإشراف على تنفيذ القرارات والتوصيات التي يصدرها المؤتمر السنوي العام للآباء والمعلمين.</a:t>
            </a:r>
            <a:endParaRPr lang="en-US" sz="3200" b="1" dirty="0" smtClean="0">
              <a:solidFill>
                <a:srgbClr val="FF0000"/>
              </a:solidFill>
            </a:endParaRPr>
          </a:p>
          <a:p>
            <a:pPr lvl="0" algn="just"/>
            <a:r>
              <a:rPr lang="ar-SA" sz="3200" b="1" dirty="0" smtClean="0">
                <a:solidFill>
                  <a:srgbClr val="00B050"/>
                </a:solidFill>
              </a:rPr>
              <a:t>تنفيذ قرارات وتوصيات الجمعية العمومية لمجلس الآباء والمعلمين بالمديرية التعليمية.</a:t>
            </a:r>
            <a:endParaRPr lang="en-US" sz="3200" b="1" dirty="0" smtClean="0">
              <a:solidFill>
                <a:srgbClr val="00B050"/>
              </a:solidFill>
            </a:endParaRPr>
          </a:p>
          <a:p>
            <a:pPr lvl="0" algn="just"/>
            <a:r>
              <a:rPr lang="ar-SA" sz="3200" b="1" dirty="0" smtClean="0">
                <a:solidFill>
                  <a:schemeClr val="accent4">
                    <a:lumMod val="50000"/>
                  </a:schemeClr>
                </a:solidFill>
              </a:rPr>
              <a:t>تنسيق الجهود بين مجالس الآباء والمعلمين على مستوي الإدارات التعليمية لضمان عدم التكرار وتكامل الجهود.</a:t>
            </a:r>
            <a:endParaRPr lang="en-US" sz="3200" b="1" dirty="0" smtClean="0">
              <a:solidFill>
                <a:schemeClr val="accent4">
                  <a:lumMod val="50000"/>
                </a:schemeClr>
              </a:solidFill>
            </a:endParaRPr>
          </a:p>
          <a:p>
            <a:pPr algn="just">
              <a:buNone/>
            </a:pPr>
            <a:endParaRPr lang="ar-EG" sz="3200" dirty="0" smtClean="0"/>
          </a:p>
        </p:txBody>
      </p:sp>
      <p:sp>
        <p:nvSpPr>
          <p:cNvPr id="3" name="عنوان 2"/>
          <p:cNvSpPr>
            <a:spLocks noGrp="1"/>
          </p:cNvSpPr>
          <p:nvPr>
            <p:ph type="title"/>
          </p:nvPr>
        </p:nvSpPr>
        <p:spPr>
          <a:xfrm>
            <a:off x="457200" y="274638"/>
            <a:ext cx="8229600" cy="1511288"/>
          </a:xfrm>
        </p:spPr>
        <p:txBody>
          <a:bodyPr>
            <a:noAutofit/>
          </a:bodyPr>
          <a:lstStyle/>
          <a:p>
            <a:pPr algn="r">
              <a:buFont typeface="Wingdings" pitchFamily="2" charset="2"/>
              <a:buChar char="v"/>
            </a:pPr>
            <a:r>
              <a:rPr lang="ar-EG" sz="4000" dirty="0" smtClean="0">
                <a:solidFill>
                  <a:srgbClr val="FF0000"/>
                </a:solidFill>
              </a:rPr>
              <a:t/>
            </a:r>
            <a:br>
              <a:rPr lang="ar-EG" sz="4000" dirty="0" smtClean="0">
                <a:solidFill>
                  <a:srgbClr val="FF0000"/>
                </a:solidFill>
              </a:rPr>
            </a:br>
            <a:r>
              <a:rPr lang="ar-EG" sz="4000" dirty="0" smtClean="0">
                <a:solidFill>
                  <a:srgbClr val="FF0000"/>
                </a:solidFill>
              </a:rPr>
              <a:t/>
            </a:r>
            <a:br>
              <a:rPr lang="ar-EG" sz="4000" dirty="0" smtClean="0">
                <a:solidFill>
                  <a:srgbClr val="FF0000"/>
                </a:solidFill>
              </a:rPr>
            </a:br>
            <a:r>
              <a:rPr lang="ar-EG" sz="4000" dirty="0" smtClean="0">
                <a:solidFill>
                  <a:srgbClr val="FF0000"/>
                </a:solidFill>
              </a:rPr>
              <a:t> </a:t>
            </a:r>
            <a:br>
              <a:rPr lang="ar-EG" sz="4000" dirty="0" smtClean="0">
                <a:solidFill>
                  <a:srgbClr val="FF0000"/>
                </a:solidFill>
              </a:rPr>
            </a:br>
            <a:r>
              <a:rPr lang="ar-EG" sz="4000" dirty="0" smtClean="0">
                <a:solidFill>
                  <a:srgbClr val="FF0000"/>
                </a:solidFill>
              </a:rPr>
              <a:t>اختصاصات </a:t>
            </a:r>
            <a:r>
              <a:rPr lang="ar-SA" sz="4000" dirty="0" smtClean="0">
                <a:solidFill>
                  <a:srgbClr val="FF0000"/>
                </a:solidFill>
              </a:rPr>
              <a:t>المجالس المدرسية : </a:t>
            </a:r>
            <a:r>
              <a:rPr lang="ar-EG" sz="4000" dirty="0" smtClean="0"/>
              <a:t/>
            </a:r>
            <a:br>
              <a:rPr lang="ar-EG" sz="4000" dirty="0" smtClean="0"/>
            </a:br>
            <a:r>
              <a:rPr lang="ar-EG" sz="4000" dirty="0" err="1" smtClean="0">
                <a:solidFill>
                  <a:srgbClr val="0070C0"/>
                </a:solidFill>
              </a:rPr>
              <a:t>جـ</a:t>
            </a:r>
            <a:r>
              <a:rPr lang="ar-EG" sz="4000" dirty="0" smtClean="0">
                <a:solidFill>
                  <a:srgbClr val="0070C0"/>
                </a:solidFill>
              </a:rPr>
              <a:t> - </a:t>
            </a:r>
            <a:r>
              <a:rPr lang="ar-SA" sz="4000" dirty="0" smtClean="0">
                <a:solidFill>
                  <a:srgbClr val="0070C0"/>
                </a:solidFill>
              </a:rPr>
              <a:t>على مستوى المديريات التعليمية: </a:t>
            </a:r>
            <a:r>
              <a:rPr lang="ar-EG" sz="4000" dirty="0" smtClean="0">
                <a:solidFill>
                  <a:srgbClr val="FFC000"/>
                </a:solidFill>
              </a:rPr>
              <a:t>ويتضمن</a:t>
            </a:r>
            <a:r>
              <a:rPr lang="en-US" sz="4000" dirty="0" smtClean="0">
                <a:solidFill>
                  <a:srgbClr val="FF0000"/>
                </a:solidFill>
              </a:rPr>
              <a:t/>
            </a:r>
            <a:br>
              <a:rPr lang="en-US" sz="4000" dirty="0" smtClean="0">
                <a:solidFill>
                  <a:srgbClr val="FF0000"/>
                </a:solidFill>
              </a:rPr>
            </a:br>
            <a:r>
              <a:rPr lang="en-US" sz="4000" dirty="0" smtClean="0">
                <a:solidFill>
                  <a:srgbClr val="FF0000"/>
                </a:solidFill>
              </a:rPr>
              <a:t/>
            </a:r>
            <a:br>
              <a:rPr lang="en-US" sz="4000" dirty="0" smtClean="0">
                <a:solidFill>
                  <a:srgbClr val="FF0000"/>
                </a:solidFill>
              </a:rPr>
            </a:br>
            <a:r>
              <a:rPr lang="en-US" sz="4000" dirty="0" smtClean="0">
                <a:solidFill>
                  <a:srgbClr val="FF0000"/>
                </a:solidFill>
              </a:rPr>
              <a:t/>
            </a:r>
            <a:br>
              <a:rPr lang="en-US" sz="4000" dirty="0" smtClean="0">
                <a:solidFill>
                  <a:srgbClr val="FF0000"/>
                </a:solidFill>
              </a:rPr>
            </a:br>
            <a:endParaRPr lang="ar-EG" sz="4000" dirty="0">
              <a:solidFill>
                <a:srgbClr val="FF0000"/>
              </a:solidFill>
            </a:endParaRPr>
          </a:p>
        </p:txBody>
      </p:sp>
    </p:spTree>
  </p:cSld>
  <p:clrMapOvr>
    <a:masterClrMapping/>
  </p:clrMapOvr>
  <p:transition spd="slow" advTm="33318"/>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1928802"/>
            <a:ext cx="8643998" cy="4357718"/>
          </a:xfrm>
        </p:spPr>
        <p:txBody>
          <a:bodyPr>
            <a:normAutofit fontScale="92500" lnSpcReduction="10000"/>
          </a:bodyPr>
          <a:lstStyle/>
          <a:p>
            <a:pPr lvl="0" algn="just"/>
            <a:r>
              <a:rPr lang="ar-SA" sz="3200" b="1" dirty="0" smtClean="0">
                <a:solidFill>
                  <a:schemeClr val="accent3">
                    <a:lumMod val="75000"/>
                  </a:schemeClr>
                </a:solidFill>
              </a:rPr>
              <a:t>معاونة </a:t>
            </a:r>
            <a:r>
              <a:rPr lang="ar-SA" sz="3200" b="1" dirty="0" err="1" smtClean="0">
                <a:solidFill>
                  <a:schemeClr val="accent3">
                    <a:lumMod val="75000"/>
                  </a:schemeClr>
                </a:solidFill>
              </a:rPr>
              <a:t>الإد</a:t>
            </a:r>
            <a:r>
              <a:rPr lang="ar-EG" sz="3200" b="1" dirty="0" smtClean="0">
                <a:solidFill>
                  <a:schemeClr val="accent3">
                    <a:lumMod val="75000"/>
                  </a:schemeClr>
                </a:solidFill>
              </a:rPr>
              <a:t>ا</a:t>
            </a:r>
            <a:r>
              <a:rPr lang="ar-SA" sz="3200" b="1" dirty="0" err="1" smtClean="0">
                <a:solidFill>
                  <a:schemeClr val="accent3">
                    <a:lumMod val="75000"/>
                  </a:schemeClr>
                </a:solidFill>
              </a:rPr>
              <a:t>رات</a:t>
            </a:r>
            <a:r>
              <a:rPr lang="ar-SA" sz="3200" b="1" dirty="0" smtClean="0">
                <a:solidFill>
                  <a:schemeClr val="accent3">
                    <a:lumMod val="75000"/>
                  </a:schemeClr>
                </a:solidFill>
              </a:rPr>
              <a:t> في استكمال احتياجات مدارسها المختلفة</a:t>
            </a:r>
            <a:r>
              <a:rPr lang="ar-EG" sz="3200" b="1" dirty="0" smtClean="0">
                <a:solidFill>
                  <a:schemeClr val="accent3">
                    <a:lumMod val="75000"/>
                  </a:schemeClr>
                </a:solidFill>
              </a:rPr>
              <a:t>،</a:t>
            </a:r>
            <a:r>
              <a:rPr lang="ar-SA" sz="3200" b="1" dirty="0" smtClean="0">
                <a:solidFill>
                  <a:schemeClr val="accent3">
                    <a:lumMod val="75000"/>
                  </a:schemeClr>
                </a:solidFill>
              </a:rPr>
              <a:t> وتذليل الصعوبات والمشكلات التعليمية والطلابية.</a:t>
            </a:r>
            <a:endParaRPr lang="en-US" sz="3200" b="1" dirty="0" smtClean="0">
              <a:solidFill>
                <a:schemeClr val="accent3">
                  <a:lumMod val="75000"/>
                </a:schemeClr>
              </a:solidFill>
            </a:endParaRPr>
          </a:p>
          <a:p>
            <a:pPr algn="just"/>
            <a:r>
              <a:rPr lang="ar-SA" sz="3100" b="1" dirty="0" smtClean="0">
                <a:solidFill>
                  <a:schemeClr val="accent4">
                    <a:lumMod val="50000"/>
                  </a:schemeClr>
                </a:solidFill>
              </a:rPr>
              <a:t>تشكيل اللجان النوعية ولجان المتابعة</a:t>
            </a:r>
            <a:r>
              <a:rPr lang="ar-EG" sz="3100" b="1" dirty="0" smtClean="0">
                <a:solidFill>
                  <a:schemeClr val="accent4">
                    <a:lumMod val="50000"/>
                  </a:schemeClr>
                </a:solidFill>
              </a:rPr>
              <a:t>،</a:t>
            </a:r>
            <a:r>
              <a:rPr lang="ar-SA" sz="3100" b="1" dirty="0" smtClean="0">
                <a:solidFill>
                  <a:schemeClr val="accent4">
                    <a:lumMod val="50000"/>
                  </a:schemeClr>
                </a:solidFill>
              </a:rPr>
              <a:t> وهى نفس اللجان التي </a:t>
            </a:r>
            <a:r>
              <a:rPr lang="ar-EG" sz="3100" b="1" dirty="0" smtClean="0">
                <a:solidFill>
                  <a:schemeClr val="accent4">
                    <a:lumMod val="50000"/>
                  </a:schemeClr>
                </a:solidFill>
              </a:rPr>
              <a:t>يتم </a:t>
            </a:r>
            <a:r>
              <a:rPr lang="ar-SA" sz="3100" b="1" dirty="0" smtClean="0">
                <a:solidFill>
                  <a:schemeClr val="accent4">
                    <a:lumMod val="50000"/>
                  </a:schemeClr>
                </a:solidFill>
              </a:rPr>
              <a:t>تشك</a:t>
            </a:r>
            <a:r>
              <a:rPr lang="ar-EG" sz="3100" b="1" dirty="0" smtClean="0">
                <a:solidFill>
                  <a:schemeClr val="accent4">
                    <a:lumMod val="50000"/>
                  </a:schemeClr>
                </a:solidFill>
              </a:rPr>
              <a:t>ي</a:t>
            </a:r>
            <a:r>
              <a:rPr lang="ar-SA" sz="3100" b="1" dirty="0" smtClean="0">
                <a:solidFill>
                  <a:schemeClr val="accent4">
                    <a:lumMod val="50000"/>
                  </a:schemeClr>
                </a:solidFill>
              </a:rPr>
              <a:t>ل</a:t>
            </a:r>
            <a:r>
              <a:rPr lang="ar-EG" sz="3100" b="1" dirty="0" smtClean="0">
                <a:solidFill>
                  <a:schemeClr val="accent4">
                    <a:lumMod val="50000"/>
                  </a:schemeClr>
                </a:solidFill>
              </a:rPr>
              <a:t>ها</a:t>
            </a:r>
            <a:r>
              <a:rPr lang="ar-SA" sz="3100" b="1" dirty="0" smtClean="0">
                <a:solidFill>
                  <a:schemeClr val="accent4">
                    <a:lumMod val="50000"/>
                  </a:schemeClr>
                </a:solidFill>
              </a:rPr>
              <a:t> على المستوى المدرسي وعلى مستوى الإدارة التعليمية</a:t>
            </a:r>
            <a:r>
              <a:rPr lang="ar-EG" sz="3100" b="1" dirty="0" smtClean="0">
                <a:solidFill>
                  <a:schemeClr val="accent4">
                    <a:lumMod val="50000"/>
                  </a:schemeClr>
                </a:solidFill>
              </a:rPr>
              <a:t>،</a:t>
            </a:r>
            <a:r>
              <a:rPr lang="ar-SA" sz="3100" b="1" dirty="0" smtClean="0">
                <a:solidFill>
                  <a:schemeClr val="accent4">
                    <a:lumMod val="50000"/>
                  </a:schemeClr>
                </a:solidFill>
              </a:rPr>
              <a:t> وإن كانت على مستوى أعلى ولها مهام أوسع.</a:t>
            </a:r>
            <a:endParaRPr lang="en-US" sz="3100" b="1" dirty="0" smtClean="0">
              <a:solidFill>
                <a:schemeClr val="accent4">
                  <a:lumMod val="50000"/>
                </a:schemeClr>
              </a:solidFill>
            </a:endParaRPr>
          </a:p>
          <a:p>
            <a:pPr algn="just"/>
            <a:r>
              <a:rPr lang="ar-SA" sz="3100" b="1" dirty="0" smtClean="0">
                <a:solidFill>
                  <a:schemeClr val="accent4">
                    <a:lumMod val="50000"/>
                  </a:schemeClr>
                </a:solidFill>
              </a:rPr>
              <a:t>دراسة وسائل رفع كفاءة العملية التعليمية والخدمات التربوية.</a:t>
            </a:r>
            <a:endParaRPr lang="en-US" sz="3100" b="1" dirty="0" smtClean="0">
              <a:solidFill>
                <a:schemeClr val="accent4">
                  <a:lumMod val="50000"/>
                </a:schemeClr>
              </a:solidFill>
            </a:endParaRPr>
          </a:p>
          <a:p>
            <a:pPr algn="just"/>
            <a:r>
              <a:rPr lang="ar-SA" sz="3100" b="1" dirty="0" smtClean="0">
                <a:solidFill>
                  <a:srgbClr val="00B050"/>
                </a:solidFill>
              </a:rPr>
              <a:t>عقد مؤتمرات وندوات وبحوث لدراسة وسائل تنمية رسالة مجالس الآباء والمعلمين.</a:t>
            </a:r>
            <a:endParaRPr lang="en-US" sz="3100" b="1" dirty="0" smtClean="0">
              <a:solidFill>
                <a:srgbClr val="00B050"/>
              </a:solidFill>
            </a:endParaRPr>
          </a:p>
          <a:p>
            <a:pPr algn="just"/>
            <a:r>
              <a:rPr lang="ar-SA" sz="3100" b="1" dirty="0" smtClean="0">
                <a:solidFill>
                  <a:srgbClr val="FF0000"/>
                </a:solidFill>
              </a:rPr>
              <a:t>تنسيق الجهود بين مجالس الآباء والمعلمين على مستوى الإدارات التعليمية لضمان عدم التكرار وتكامل الجهود.</a:t>
            </a:r>
            <a:endParaRPr lang="en-US" sz="3100" b="1" dirty="0" smtClean="0">
              <a:solidFill>
                <a:srgbClr val="FF0000"/>
              </a:solidFill>
            </a:endParaRPr>
          </a:p>
          <a:p>
            <a:pPr algn="just">
              <a:buNone/>
            </a:pPr>
            <a:endParaRPr lang="ar-EG" sz="3200" dirty="0" smtClean="0"/>
          </a:p>
        </p:txBody>
      </p:sp>
      <p:sp>
        <p:nvSpPr>
          <p:cNvPr id="3" name="عنوان 2"/>
          <p:cNvSpPr>
            <a:spLocks noGrp="1"/>
          </p:cNvSpPr>
          <p:nvPr>
            <p:ph type="title"/>
          </p:nvPr>
        </p:nvSpPr>
        <p:spPr>
          <a:xfrm>
            <a:off x="457200" y="274638"/>
            <a:ext cx="8229600" cy="1511288"/>
          </a:xfrm>
        </p:spPr>
        <p:txBody>
          <a:bodyPr>
            <a:noAutofit/>
          </a:bodyPr>
          <a:lstStyle/>
          <a:p>
            <a:pPr algn="r">
              <a:buFont typeface="Wingdings" pitchFamily="2" charset="2"/>
              <a:buChar char="v"/>
            </a:pPr>
            <a:r>
              <a:rPr lang="ar-EG" sz="4000" dirty="0" smtClean="0">
                <a:solidFill>
                  <a:srgbClr val="FF0000"/>
                </a:solidFill>
              </a:rPr>
              <a:t/>
            </a:r>
            <a:br>
              <a:rPr lang="ar-EG" sz="4000" dirty="0" smtClean="0">
                <a:solidFill>
                  <a:srgbClr val="FF0000"/>
                </a:solidFill>
              </a:rPr>
            </a:br>
            <a:r>
              <a:rPr lang="ar-EG" sz="4000" dirty="0" smtClean="0">
                <a:solidFill>
                  <a:srgbClr val="FF0000"/>
                </a:solidFill>
              </a:rPr>
              <a:t/>
            </a:r>
            <a:br>
              <a:rPr lang="ar-EG" sz="4000" dirty="0" smtClean="0">
                <a:solidFill>
                  <a:srgbClr val="FF0000"/>
                </a:solidFill>
              </a:rPr>
            </a:br>
            <a:r>
              <a:rPr lang="ar-EG" sz="4000" dirty="0" smtClean="0">
                <a:solidFill>
                  <a:srgbClr val="FF0000"/>
                </a:solidFill>
              </a:rPr>
              <a:t> </a:t>
            </a:r>
            <a:br>
              <a:rPr lang="ar-EG" sz="4000" dirty="0" smtClean="0">
                <a:solidFill>
                  <a:srgbClr val="FF0000"/>
                </a:solidFill>
              </a:rPr>
            </a:br>
            <a:r>
              <a:rPr lang="ar-EG" sz="4000" dirty="0" smtClean="0">
                <a:solidFill>
                  <a:srgbClr val="FF0000"/>
                </a:solidFill>
              </a:rPr>
              <a:t>اختصاصات </a:t>
            </a:r>
            <a:r>
              <a:rPr lang="ar-SA" sz="4000" dirty="0" smtClean="0">
                <a:solidFill>
                  <a:srgbClr val="FF0000"/>
                </a:solidFill>
              </a:rPr>
              <a:t>المجالس المدرسية : </a:t>
            </a:r>
            <a:r>
              <a:rPr lang="ar-EG" sz="4000" dirty="0" smtClean="0"/>
              <a:t/>
            </a:r>
            <a:br>
              <a:rPr lang="ar-EG" sz="4000" dirty="0" smtClean="0"/>
            </a:br>
            <a:r>
              <a:rPr lang="ar-EG" sz="4000" dirty="0" err="1" smtClean="0">
                <a:solidFill>
                  <a:srgbClr val="0070C0"/>
                </a:solidFill>
              </a:rPr>
              <a:t>جـ</a:t>
            </a:r>
            <a:r>
              <a:rPr lang="ar-EG" sz="4000" dirty="0" smtClean="0">
                <a:solidFill>
                  <a:srgbClr val="0070C0"/>
                </a:solidFill>
              </a:rPr>
              <a:t> - </a:t>
            </a:r>
            <a:r>
              <a:rPr lang="ar-SA" sz="4000" dirty="0" smtClean="0">
                <a:solidFill>
                  <a:srgbClr val="0070C0"/>
                </a:solidFill>
              </a:rPr>
              <a:t>على مستوى المديريات التعليمية: </a:t>
            </a:r>
            <a:r>
              <a:rPr lang="ar-EG" sz="4000" dirty="0" smtClean="0">
                <a:solidFill>
                  <a:srgbClr val="FFC000"/>
                </a:solidFill>
              </a:rPr>
              <a:t>ويتضمن</a:t>
            </a:r>
            <a:r>
              <a:rPr lang="en-US" sz="4000" dirty="0" smtClean="0">
                <a:solidFill>
                  <a:srgbClr val="FF0000"/>
                </a:solidFill>
              </a:rPr>
              <a:t/>
            </a:r>
            <a:br>
              <a:rPr lang="en-US" sz="4000" dirty="0" smtClean="0">
                <a:solidFill>
                  <a:srgbClr val="FF0000"/>
                </a:solidFill>
              </a:rPr>
            </a:br>
            <a:r>
              <a:rPr lang="en-US" sz="4000" dirty="0" smtClean="0">
                <a:solidFill>
                  <a:srgbClr val="FF0000"/>
                </a:solidFill>
              </a:rPr>
              <a:t/>
            </a:r>
            <a:br>
              <a:rPr lang="en-US" sz="4000" dirty="0" smtClean="0">
                <a:solidFill>
                  <a:srgbClr val="FF0000"/>
                </a:solidFill>
              </a:rPr>
            </a:br>
            <a:r>
              <a:rPr lang="en-US" sz="4000" dirty="0" smtClean="0">
                <a:solidFill>
                  <a:srgbClr val="FF0000"/>
                </a:solidFill>
              </a:rPr>
              <a:t/>
            </a:r>
            <a:br>
              <a:rPr lang="en-US" sz="4000" dirty="0" smtClean="0">
                <a:solidFill>
                  <a:srgbClr val="FF0000"/>
                </a:solidFill>
              </a:rPr>
            </a:br>
            <a:endParaRPr lang="ar-EG" sz="4000" dirty="0">
              <a:solidFill>
                <a:srgbClr val="FF0000"/>
              </a:solidFill>
            </a:endParaRPr>
          </a:p>
        </p:txBody>
      </p:sp>
    </p:spTree>
  </p:cSld>
  <p:clrMapOvr>
    <a:masterClrMapping/>
  </p:clrMapOvr>
  <p:transition spd="slow" advTm="111987"/>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1928802"/>
            <a:ext cx="8643998" cy="3714776"/>
          </a:xfrm>
        </p:spPr>
        <p:txBody>
          <a:bodyPr>
            <a:normAutofit fontScale="85000" lnSpcReduction="20000"/>
          </a:bodyPr>
          <a:lstStyle/>
          <a:p>
            <a:pPr lvl="0" algn="just"/>
            <a:r>
              <a:rPr lang="ar-SA" sz="3200" b="1" dirty="0" smtClean="0">
                <a:solidFill>
                  <a:srgbClr val="FF0000"/>
                </a:solidFill>
              </a:rPr>
              <a:t>وضع السياسة العامة التي تكفل النهوض برسالة مجالس الآباء والمعلمين.</a:t>
            </a:r>
            <a:endParaRPr lang="en-US" sz="3200" b="1" dirty="0" smtClean="0">
              <a:solidFill>
                <a:srgbClr val="FF0000"/>
              </a:solidFill>
            </a:endParaRPr>
          </a:p>
          <a:p>
            <a:pPr lvl="0" algn="just"/>
            <a:r>
              <a:rPr lang="ar-SA" sz="3200" b="1" dirty="0" smtClean="0">
                <a:solidFill>
                  <a:srgbClr val="00B050"/>
                </a:solidFill>
              </a:rPr>
              <a:t>دراسة الموضوعات التي تحال إليه من مجالس الآباء والمعلمين بالمديريات والإدارات التعليمية</a:t>
            </a:r>
            <a:r>
              <a:rPr lang="ar-EG" sz="3200" b="1" dirty="0" smtClean="0">
                <a:solidFill>
                  <a:srgbClr val="00B050"/>
                </a:solidFill>
              </a:rPr>
              <a:t>،</a:t>
            </a:r>
            <a:r>
              <a:rPr lang="ar-SA" sz="3200" b="1" dirty="0" smtClean="0">
                <a:solidFill>
                  <a:srgbClr val="00B050"/>
                </a:solidFill>
              </a:rPr>
              <a:t> ونتائج البحوث والدراسات المتصلة بالعمل بهذه المجالس.</a:t>
            </a:r>
            <a:endParaRPr lang="en-US" sz="3200" b="1" dirty="0" smtClean="0">
              <a:solidFill>
                <a:srgbClr val="00B050"/>
              </a:solidFill>
            </a:endParaRPr>
          </a:p>
          <a:p>
            <a:pPr lvl="0" algn="just"/>
            <a:r>
              <a:rPr lang="ar-SA" sz="3200" b="1" dirty="0" smtClean="0">
                <a:solidFill>
                  <a:schemeClr val="accent6">
                    <a:lumMod val="75000"/>
                  </a:schemeClr>
                </a:solidFill>
              </a:rPr>
              <a:t>تشجيع وتنظيم عمل البحوث العلمية والاجتماعية والتربوية بما يخدم العملية التعليمية والتربوية.</a:t>
            </a:r>
            <a:endParaRPr lang="en-US" sz="3200" b="1" dirty="0" smtClean="0">
              <a:solidFill>
                <a:schemeClr val="accent6">
                  <a:lumMod val="75000"/>
                </a:schemeClr>
              </a:solidFill>
            </a:endParaRPr>
          </a:p>
          <a:p>
            <a:pPr lvl="0" algn="just"/>
            <a:r>
              <a:rPr lang="ar-SA" sz="3200" b="1" dirty="0" smtClean="0">
                <a:solidFill>
                  <a:schemeClr val="accent3">
                    <a:lumMod val="75000"/>
                  </a:schemeClr>
                </a:solidFill>
              </a:rPr>
              <a:t>الدعم المادي لمشروعات مجالس الآباء والمعلمين بالمديريات والإدارات التعليمية التي يقرها المجلس من ميزانيته، أو من مشروعات الجهود الذاتية للمواطنين.</a:t>
            </a:r>
            <a:endParaRPr lang="en-US" sz="3200" b="1" dirty="0" smtClean="0">
              <a:solidFill>
                <a:schemeClr val="accent3">
                  <a:lumMod val="75000"/>
                </a:schemeClr>
              </a:solidFill>
            </a:endParaRPr>
          </a:p>
          <a:p>
            <a:pPr algn="just">
              <a:buNone/>
            </a:pPr>
            <a:endParaRPr lang="ar-EG" sz="3200" dirty="0" smtClean="0"/>
          </a:p>
        </p:txBody>
      </p:sp>
      <p:sp>
        <p:nvSpPr>
          <p:cNvPr id="3" name="عنوان 2"/>
          <p:cNvSpPr>
            <a:spLocks noGrp="1"/>
          </p:cNvSpPr>
          <p:nvPr>
            <p:ph type="title"/>
          </p:nvPr>
        </p:nvSpPr>
        <p:spPr>
          <a:xfrm>
            <a:off x="457200" y="274638"/>
            <a:ext cx="8229600" cy="1368412"/>
          </a:xfrm>
        </p:spPr>
        <p:txBody>
          <a:bodyPr>
            <a:noAutofit/>
          </a:bodyPr>
          <a:lstStyle/>
          <a:p>
            <a:pPr lvl="1" algn="r" rtl="1">
              <a:spcBef>
                <a:spcPct val="0"/>
              </a:spcBef>
            </a:pPr>
            <a:r>
              <a:rPr lang="ar-EG" b="1" dirty="0" smtClean="0"/>
              <a:t/>
            </a:r>
            <a:br>
              <a:rPr lang="ar-EG" b="1" dirty="0" smtClean="0"/>
            </a:br>
            <a:r>
              <a:rPr lang="ar-EG" b="1" dirty="0"/>
              <a:t/>
            </a:r>
            <a:br>
              <a:rPr lang="ar-EG" b="1" dirty="0"/>
            </a:br>
            <a:r>
              <a:rPr lang="ar-EG" dirty="0" smtClean="0">
                <a:solidFill>
                  <a:srgbClr val="FF0000"/>
                </a:solidFill>
              </a:rPr>
              <a:t> </a:t>
            </a:r>
            <a:r>
              <a:rPr lang="ar-EG" sz="4000" b="1" kern="1200" dirty="0">
                <a:solidFill>
                  <a:srgbClr val="FF0000"/>
                </a:solidFill>
                <a:effectLst>
                  <a:outerShdw blurRad="31750" dist="25400" dir="5400000" algn="tl" rotWithShape="0">
                    <a:srgbClr val="000000">
                      <a:alpha val="25000"/>
                    </a:srgbClr>
                  </a:outerShdw>
                </a:effectLst>
                <a:latin typeface="+mj-lt"/>
                <a:ea typeface="+mj-ea"/>
                <a:cs typeface="+mj-cs"/>
              </a:rPr>
              <a:t>اختصاصات </a:t>
            </a:r>
            <a:r>
              <a:rPr lang="ar-SA" sz="4000" b="1" kern="1200" dirty="0">
                <a:solidFill>
                  <a:srgbClr val="FF0000"/>
                </a:solidFill>
                <a:effectLst>
                  <a:outerShdw blurRad="31750" dist="25400" dir="5400000" algn="tl" rotWithShape="0">
                    <a:srgbClr val="000000">
                      <a:alpha val="25000"/>
                    </a:srgbClr>
                  </a:outerShdw>
                </a:effectLst>
                <a:latin typeface="+mj-lt"/>
                <a:ea typeface="+mj-ea"/>
                <a:cs typeface="+mj-cs"/>
              </a:rPr>
              <a:t>المجالس المدرسية : </a:t>
            </a:r>
            <a:r>
              <a:rPr lang="ar-EG" b="1" dirty="0" smtClean="0"/>
              <a:t/>
            </a:r>
            <a:br>
              <a:rPr lang="ar-EG" b="1" dirty="0" smtClean="0"/>
            </a:br>
            <a:r>
              <a:rPr lang="ar-EG" sz="2800" b="1" kern="1200" dirty="0">
                <a:solidFill>
                  <a:srgbClr val="0070C0"/>
                </a:solidFill>
                <a:effectLst>
                  <a:outerShdw blurRad="31750" dist="25400" dir="5400000" algn="tl" rotWithShape="0">
                    <a:srgbClr val="000000">
                      <a:alpha val="25000"/>
                    </a:srgbClr>
                  </a:outerShdw>
                </a:effectLst>
                <a:latin typeface="+mj-lt"/>
                <a:ea typeface="+mj-ea"/>
                <a:cs typeface="+mj-cs"/>
              </a:rPr>
              <a:t>د- </a:t>
            </a:r>
            <a:r>
              <a:rPr lang="ar-SA" sz="2800" b="1" kern="1200" dirty="0">
                <a:solidFill>
                  <a:srgbClr val="0070C0"/>
                </a:solidFill>
                <a:effectLst>
                  <a:outerShdw blurRad="31750" dist="25400" dir="5400000" algn="tl" rotWithShape="0">
                    <a:srgbClr val="000000">
                      <a:alpha val="25000"/>
                    </a:srgbClr>
                  </a:outerShdw>
                </a:effectLst>
                <a:latin typeface="+mj-lt"/>
                <a:ea typeface="+mj-ea"/>
                <a:cs typeface="+mj-cs"/>
              </a:rPr>
              <a:t>على مستوى المجلس الأعلى للآباء والمعلمين (على مستوى الجمهورية</a:t>
            </a:r>
            <a:r>
              <a:rPr lang="ar-SA" sz="2800" b="1" kern="1200" dirty="0" smtClean="0">
                <a:solidFill>
                  <a:srgbClr val="0070C0"/>
                </a:solidFill>
                <a:effectLst>
                  <a:outerShdw blurRad="31750" dist="25400" dir="5400000" algn="tl" rotWithShape="0">
                    <a:srgbClr val="000000">
                      <a:alpha val="25000"/>
                    </a:srgbClr>
                  </a:outerShdw>
                </a:effectLst>
                <a:latin typeface="+mj-lt"/>
                <a:ea typeface="+mj-ea"/>
                <a:cs typeface="+mj-cs"/>
              </a:rPr>
              <a:t>)</a:t>
            </a:r>
            <a:r>
              <a:rPr lang="ar-EG" sz="2800" b="1" kern="1200" dirty="0" smtClean="0">
                <a:solidFill>
                  <a:srgbClr val="0070C0"/>
                </a:solidFill>
                <a:effectLst>
                  <a:outerShdw blurRad="31750" dist="25400" dir="5400000" algn="tl" rotWithShape="0">
                    <a:srgbClr val="000000">
                      <a:alpha val="25000"/>
                    </a:srgbClr>
                  </a:outerShdw>
                </a:effectLst>
                <a:latin typeface="+mj-lt"/>
                <a:ea typeface="+mj-ea"/>
                <a:cs typeface="+mj-cs"/>
              </a:rPr>
              <a:t>: </a:t>
            </a:r>
            <a:r>
              <a:rPr lang="ar-EG" sz="3600" b="1" kern="1200" dirty="0" smtClean="0">
                <a:solidFill>
                  <a:srgbClr val="FFC000"/>
                </a:solidFill>
                <a:effectLst>
                  <a:outerShdw blurRad="31750" dist="25400" dir="5400000" algn="tl" rotWithShape="0">
                    <a:srgbClr val="000000">
                      <a:alpha val="25000"/>
                    </a:srgbClr>
                  </a:outerShdw>
                </a:effectLst>
                <a:latin typeface="+mj-lt"/>
                <a:ea typeface="+mj-ea"/>
                <a:cs typeface="+mj-cs"/>
              </a:rPr>
              <a:t>ويتضمن</a:t>
            </a:r>
            <a:r>
              <a:rPr lang="en-US" sz="4000" b="1" kern="1200" dirty="0">
                <a:solidFill>
                  <a:srgbClr val="0070C0"/>
                </a:solidFill>
                <a:effectLst>
                  <a:outerShdw blurRad="31750" dist="25400" dir="5400000" algn="tl" rotWithShape="0">
                    <a:srgbClr val="000000">
                      <a:alpha val="25000"/>
                    </a:srgbClr>
                  </a:outerShdw>
                </a:effectLst>
                <a:latin typeface="+mj-lt"/>
                <a:ea typeface="+mj-ea"/>
                <a:cs typeface="+mj-cs"/>
              </a:rPr>
              <a:t/>
            </a:r>
            <a:br>
              <a:rPr lang="en-US" sz="4000" b="1" kern="1200" dirty="0">
                <a:solidFill>
                  <a:srgbClr val="0070C0"/>
                </a:solidFill>
                <a:effectLst>
                  <a:outerShdw blurRad="31750" dist="25400" dir="5400000" algn="tl" rotWithShape="0">
                    <a:srgbClr val="000000">
                      <a:alpha val="25000"/>
                    </a:srgbClr>
                  </a:outerShdw>
                </a:effectLst>
                <a:latin typeface="+mj-lt"/>
                <a:ea typeface="+mj-ea"/>
                <a:cs typeface="+mj-cs"/>
              </a:rPr>
            </a:br>
            <a:endParaRPr lang="ar-EG" sz="4000" b="1" kern="1200" dirty="0">
              <a:solidFill>
                <a:srgbClr val="0070C0"/>
              </a:solidFill>
              <a:effectLst>
                <a:outerShdw blurRad="31750" dist="25400" dir="5400000" algn="tl" rotWithShape="0">
                  <a:srgbClr val="000000">
                    <a:alpha val="25000"/>
                  </a:srgbClr>
                </a:outerShdw>
              </a:effectLst>
              <a:latin typeface="+mj-lt"/>
              <a:ea typeface="+mj-ea"/>
              <a:cs typeface="+mj-cs"/>
            </a:endParaRPr>
          </a:p>
        </p:txBody>
      </p:sp>
    </p:spTree>
  </p:cSld>
  <p:clrMapOvr>
    <a:overrideClrMapping bg1="lt1" tx1="dk1" bg2="lt2" tx2="dk2" accent1="accent1" accent2="accent2" accent3="accent3" accent4="accent4" accent5="accent5" accent6="accent6" hlink="hlink" folHlink="folHlink"/>
  </p:clrMapOvr>
  <p:transition spd="slow" advTm="77551"/>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1785926"/>
            <a:ext cx="8643998" cy="4500594"/>
          </a:xfrm>
        </p:spPr>
        <p:txBody>
          <a:bodyPr>
            <a:normAutofit lnSpcReduction="10000"/>
          </a:bodyPr>
          <a:lstStyle/>
          <a:p>
            <a:pPr lvl="0" algn="just"/>
            <a:r>
              <a:rPr lang="ar-SA" sz="3200" b="1" dirty="0" smtClean="0">
                <a:solidFill>
                  <a:srgbClr val="FF0000"/>
                </a:solidFill>
              </a:rPr>
              <a:t>وضع الخطة العامة لميادين العمل في مجالس الآباء والمعلمين لتحقيق الأهداف العامة لتلك المجالس.</a:t>
            </a:r>
            <a:endParaRPr lang="en-US" sz="3200" b="1" dirty="0" smtClean="0">
              <a:solidFill>
                <a:srgbClr val="FF0000"/>
              </a:solidFill>
            </a:endParaRPr>
          </a:p>
          <a:p>
            <a:pPr lvl="0" algn="just"/>
            <a:r>
              <a:rPr lang="ar-SA" sz="3200" b="1" dirty="0" smtClean="0">
                <a:solidFill>
                  <a:srgbClr val="00B050"/>
                </a:solidFill>
              </a:rPr>
              <a:t>عقد مؤتمر </a:t>
            </a:r>
            <a:r>
              <a:rPr lang="ar-SA" sz="3200" b="1" dirty="0" err="1" smtClean="0">
                <a:solidFill>
                  <a:srgbClr val="00B050"/>
                </a:solidFill>
              </a:rPr>
              <a:t>سنوى</a:t>
            </a:r>
            <a:r>
              <a:rPr lang="ar-SA" sz="3200" b="1" dirty="0" smtClean="0">
                <a:solidFill>
                  <a:srgbClr val="00B050"/>
                </a:solidFill>
              </a:rPr>
              <a:t> يدع</a:t>
            </a:r>
            <a:r>
              <a:rPr lang="ar-EG" sz="3200" b="1" dirty="0" smtClean="0">
                <a:solidFill>
                  <a:srgbClr val="00B050"/>
                </a:solidFill>
              </a:rPr>
              <a:t>و</a:t>
            </a:r>
            <a:r>
              <a:rPr lang="ar-SA" sz="3200" b="1" dirty="0" smtClean="0">
                <a:solidFill>
                  <a:srgbClr val="00B050"/>
                </a:solidFill>
              </a:rPr>
              <a:t> إلى حضور رؤساء ونواب رؤساء مجالس الآباء والمعلمين للمديريات والإدارات التعليمية من المستوي الأول</a:t>
            </a:r>
            <a:r>
              <a:rPr lang="ar-EG" sz="3200" b="1" dirty="0" smtClean="0">
                <a:solidFill>
                  <a:srgbClr val="00B050"/>
                </a:solidFill>
              </a:rPr>
              <a:t>،</a:t>
            </a:r>
            <a:r>
              <a:rPr lang="ar-SA" sz="3200" b="1" dirty="0" smtClean="0">
                <a:solidFill>
                  <a:srgbClr val="00B050"/>
                </a:solidFill>
              </a:rPr>
              <a:t> ومن يدعي إليه من أعضاء مجالس المديريات لدراسة موضوع أو أكثر من الموضوعات </a:t>
            </a:r>
            <a:r>
              <a:rPr lang="ar-SA" sz="3200" b="1" dirty="0" err="1" smtClean="0">
                <a:solidFill>
                  <a:srgbClr val="00B050"/>
                </a:solidFill>
              </a:rPr>
              <a:t>التى</a:t>
            </a:r>
            <a:r>
              <a:rPr lang="ar-SA" sz="3200" b="1" dirty="0" smtClean="0">
                <a:solidFill>
                  <a:srgbClr val="00B050"/>
                </a:solidFill>
              </a:rPr>
              <a:t> يرى المجلس </a:t>
            </a:r>
            <a:r>
              <a:rPr lang="ar-EG" sz="3200" b="1" dirty="0" smtClean="0">
                <a:solidFill>
                  <a:srgbClr val="00B050"/>
                </a:solidFill>
              </a:rPr>
              <a:t>ضرورة </a:t>
            </a:r>
            <a:r>
              <a:rPr lang="ar-SA" sz="3200" b="1" dirty="0" smtClean="0">
                <a:solidFill>
                  <a:srgbClr val="00B050"/>
                </a:solidFill>
              </a:rPr>
              <a:t>دارستها لغرض إثراء الفكر والتمكن من تحقيق رسالة مجالس الآباء والمعلمين للنهوض بالمجتمع المدرسي.</a:t>
            </a:r>
            <a:endParaRPr lang="en-US" sz="3200" b="1" dirty="0" smtClean="0">
              <a:solidFill>
                <a:srgbClr val="00B050"/>
              </a:solidFill>
            </a:endParaRPr>
          </a:p>
          <a:p>
            <a:pPr lvl="0" algn="just"/>
            <a:r>
              <a:rPr lang="ar-SA" sz="3200" b="1" dirty="0" smtClean="0">
                <a:solidFill>
                  <a:schemeClr val="accent6">
                    <a:lumMod val="75000"/>
                  </a:schemeClr>
                </a:solidFill>
              </a:rPr>
              <a:t>المشاركة في تحديد مواعيد الامتحانات.  </a:t>
            </a:r>
            <a:endParaRPr lang="en-US" sz="3200" b="1" dirty="0" smtClean="0">
              <a:solidFill>
                <a:schemeClr val="accent6">
                  <a:lumMod val="75000"/>
                </a:schemeClr>
              </a:solidFill>
            </a:endParaRPr>
          </a:p>
          <a:p>
            <a:pPr algn="just">
              <a:buNone/>
            </a:pPr>
            <a:endParaRPr lang="ar-EG" sz="3200" dirty="0" smtClean="0"/>
          </a:p>
        </p:txBody>
      </p:sp>
      <p:sp>
        <p:nvSpPr>
          <p:cNvPr id="3" name="عنوان 2"/>
          <p:cNvSpPr>
            <a:spLocks noGrp="1"/>
          </p:cNvSpPr>
          <p:nvPr>
            <p:ph type="title"/>
          </p:nvPr>
        </p:nvSpPr>
        <p:spPr>
          <a:xfrm>
            <a:off x="457200" y="274638"/>
            <a:ext cx="8229600" cy="1511288"/>
          </a:xfrm>
        </p:spPr>
        <p:txBody>
          <a:bodyPr>
            <a:noAutofit/>
          </a:bodyPr>
          <a:lstStyle/>
          <a:p>
            <a:pPr lvl="1" algn="r" rtl="1">
              <a:spcBef>
                <a:spcPct val="0"/>
              </a:spcBef>
            </a:pPr>
            <a:r>
              <a:rPr lang="ar-EG" b="1" dirty="0" smtClean="0"/>
              <a:t/>
            </a:r>
            <a:br>
              <a:rPr lang="ar-EG" b="1" dirty="0" smtClean="0"/>
            </a:br>
            <a:r>
              <a:rPr lang="ar-EG" b="1" dirty="0"/>
              <a:t/>
            </a:r>
            <a:br>
              <a:rPr lang="ar-EG" b="1" dirty="0"/>
            </a:br>
            <a:r>
              <a:rPr lang="ar-EG" dirty="0" smtClean="0">
                <a:solidFill>
                  <a:srgbClr val="FF0000"/>
                </a:solidFill>
              </a:rPr>
              <a:t> </a:t>
            </a:r>
            <a:r>
              <a:rPr lang="ar-EG" sz="4000" b="1" kern="1200" dirty="0">
                <a:solidFill>
                  <a:srgbClr val="FF0000"/>
                </a:solidFill>
                <a:effectLst>
                  <a:outerShdw blurRad="31750" dist="25400" dir="5400000" algn="tl" rotWithShape="0">
                    <a:srgbClr val="000000">
                      <a:alpha val="25000"/>
                    </a:srgbClr>
                  </a:outerShdw>
                </a:effectLst>
                <a:latin typeface="+mj-lt"/>
                <a:ea typeface="+mj-ea"/>
                <a:cs typeface="+mj-cs"/>
              </a:rPr>
              <a:t>اختصاصات </a:t>
            </a:r>
            <a:r>
              <a:rPr lang="ar-SA" sz="4000" b="1" kern="1200" dirty="0">
                <a:solidFill>
                  <a:srgbClr val="FF0000"/>
                </a:solidFill>
                <a:effectLst>
                  <a:outerShdw blurRad="31750" dist="25400" dir="5400000" algn="tl" rotWithShape="0">
                    <a:srgbClr val="000000">
                      <a:alpha val="25000"/>
                    </a:srgbClr>
                  </a:outerShdw>
                </a:effectLst>
                <a:latin typeface="+mj-lt"/>
                <a:ea typeface="+mj-ea"/>
                <a:cs typeface="+mj-cs"/>
              </a:rPr>
              <a:t>المجالس المدرسية : </a:t>
            </a:r>
            <a:r>
              <a:rPr lang="ar-EG" b="1" dirty="0" smtClean="0"/>
              <a:t/>
            </a:r>
            <a:br>
              <a:rPr lang="ar-EG" b="1" dirty="0" smtClean="0"/>
            </a:br>
            <a:r>
              <a:rPr lang="ar-EG" sz="3200" b="1" kern="1200" dirty="0">
                <a:solidFill>
                  <a:srgbClr val="0070C0"/>
                </a:solidFill>
                <a:effectLst>
                  <a:outerShdw blurRad="31750" dist="25400" dir="5400000" algn="tl" rotWithShape="0">
                    <a:srgbClr val="000000">
                      <a:alpha val="25000"/>
                    </a:srgbClr>
                  </a:outerShdw>
                </a:effectLst>
                <a:latin typeface="+mj-lt"/>
                <a:ea typeface="+mj-ea"/>
                <a:cs typeface="+mj-cs"/>
              </a:rPr>
              <a:t>د- </a:t>
            </a:r>
            <a:r>
              <a:rPr lang="ar-SA" sz="3200" b="1" kern="1200" dirty="0">
                <a:solidFill>
                  <a:srgbClr val="0070C0"/>
                </a:solidFill>
                <a:effectLst>
                  <a:outerShdw blurRad="31750" dist="25400" dir="5400000" algn="tl" rotWithShape="0">
                    <a:srgbClr val="000000">
                      <a:alpha val="25000"/>
                    </a:srgbClr>
                  </a:outerShdw>
                </a:effectLst>
                <a:latin typeface="+mj-lt"/>
                <a:ea typeface="+mj-ea"/>
                <a:cs typeface="+mj-cs"/>
              </a:rPr>
              <a:t>على مستوى المجلس الأعلى للآباء والمعلمين (على مستوى الجمهورية</a:t>
            </a:r>
            <a:r>
              <a:rPr lang="ar-SA" sz="3200" b="1" kern="1200" dirty="0" smtClean="0">
                <a:solidFill>
                  <a:srgbClr val="0070C0"/>
                </a:solidFill>
                <a:effectLst>
                  <a:outerShdw blurRad="31750" dist="25400" dir="5400000" algn="tl" rotWithShape="0">
                    <a:srgbClr val="000000">
                      <a:alpha val="25000"/>
                    </a:srgbClr>
                  </a:outerShdw>
                </a:effectLst>
                <a:latin typeface="+mj-lt"/>
                <a:ea typeface="+mj-ea"/>
                <a:cs typeface="+mj-cs"/>
              </a:rPr>
              <a:t>)</a:t>
            </a:r>
            <a:r>
              <a:rPr lang="ar-EG" sz="3200" b="1" kern="1200" dirty="0" smtClean="0">
                <a:solidFill>
                  <a:srgbClr val="0070C0"/>
                </a:solidFill>
                <a:effectLst>
                  <a:outerShdw blurRad="31750" dist="25400" dir="5400000" algn="tl" rotWithShape="0">
                    <a:srgbClr val="000000">
                      <a:alpha val="25000"/>
                    </a:srgbClr>
                  </a:outerShdw>
                </a:effectLst>
                <a:latin typeface="+mj-lt"/>
                <a:ea typeface="+mj-ea"/>
                <a:cs typeface="+mj-cs"/>
              </a:rPr>
              <a:t>: </a:t>
            </a:r>
            <a:r>
              <a:rPr lang="ar-EG" sz="3200" b="1" kern="1200" dirty="0" smtClean="0">
                <a:solidFill>
                  <a:srgbClr val="FFC000"/>
                </a:solidFill>
                <a:effectLst>
                  <a:outerShdw blurRad="31750" dist="25400" dir="5400000" algn="tl" rotWithShape="0">
                    <a:srgbClr val="000000">
                      <a:alpha val="25000"/>
                    </a:srgbClr>
                  </a:outerShdw>
                </a:effectLst>
                <a:latin typeface="+mj-lt"/>
                <a:ea typeface="+mj-ea"/>
                <a:cs typeface="+mj-cs"/>
              </a:rPr>
              <a:t>ويتضمن</a:t>
            </a:r>
            <a:r>
              <a:rPr lang="en-US" sz="4000" b="1" kern="1200" dirty="0">
                <a:solidFill>
                  <a:srgbClr val="0070C0"/>
                </a:solidFill>
                <a:effectLst>
                  <a:outerShdw blurRad="31750" dist="25400" dir="5400000" algn="tl" rotWithShape="0">
                    <a:srgbClr val="000000">
                      <a:alpha val="25000"/>
                    </a:srgbClr>
                  </a:outerShdw>
                </a:effectLst>
                <a:latin typeface="+mj-lt"/>
                <a:ea typeface="+mj-ea"/>
                <a:cs typeface="+mj-cs"/>
              </a:rPr>
              <a:t/>
            </a:r>
            <a:br>
              <a:rPr lang="en-US" sz="4000" b="1" kern="1200" dirty="0">
                <a:solidFill>
                  <a:srgbClr val="0070C0"/>
                </a:solidFill>
                <a:effectLst>
                  <a:outerShdw blurRad="31750" dist="25400" dir="5400000" algn="tl" rotWithShape="0">
                    <a:srgbClr val="000000">
                      <a:alpha val="25000"/>
                    </a:srgbClr>
                  </a:outerShdw>
                </a:effectLst>
                <a:latin typeface="+mj-lt"/>
                <a:ea typeface="+mj-ea"/>
                <a:cs typeface="+mj-cs"/>
              </a:rPr>
            </a:br>
            <a:endParaRPr lang="ar-EG" sz="4000" b="1" kern="1200" dirty="0">
              <a:solidFill>
                <a:srgbClr val="0070C0"/>
              </a:solidFill>
              <a:effectLst>
                <a:outerShdw blurRad="31750" dist="25400" dir="5400000" algn="tl" rotWithShape="0">
                  <a:srgbClr val="000000">
                    <a:alpha val="25000"/>
                  </a:srgbClr>
                </a:outerShdw>
              </a:effectLst>
              <a:latin typeface="+mj-lt"/>
              <a:ea typeface="+mj-ea"/>
              <a:cs typeface="+mj-cs"/>
            </a:endParaRPr>
          </a:p>
        </p:txBody>
      </p:sp>
    </p:spTree>
  </p:cSld>
  <p:clrMapOvr>
    <a:masterClrMapping/>
  </p:clrMapOvr>
  <p:transition spd="slow" advTm="40802"/>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1071546"/>
            <a:ext cx="8643998" cy="5214974"/>
          </a:xfrm>
        </p:spPr>
        <p:txBody>
          <a:bodyPr>
            <a:normAutofit fontScale="85000" lnSpcReduction="20000"/>
          </a:bodyPr>
          <a:lstStyle/>
          <a:p>
            <a:pPr algn="just"/>
            <a:r>
              <a:rPr lang="ar-SA" sz="3500" b="1" dirty="0" smtClean="0">
                <a:solidFill>
                  <a:srgbClr val="0070C0"/>
                </a:solidFill>
              </a:rPr>
              <a:t>وقد </a:t>
            </a:r>
            <a:r>
              <a:rPr lang="ar-EG" sz="3500" b="1" dirty="0" smtClean="0">
                <a:solidFill>
                  <a:srgbClr val="0070C0"/>
                </a:solidFill>
              </a:rPr>
              <a:t>بلور </a:t>
            </a:r>
            <a:r>
              <a:rPr lang="ar-SA" sz="3600" b="1" dirty="0" smtClean="0">
                <a:solidFill>
                  <a:srgbClr val="0070C0"/>
                </a:solidFill>
              </a:rPr>
              <a:t>القرار الوزاري رقم (5) عام 1993م, والقرار الوزاري رقم 464لسنة 1998م </a:t>
            </a:r>
            <a:r>
              <a:rPr lang="ar-SA" sz="3500" b="1" dirty="0" smtClean="0">
                <a:solidFill>
                  <a:srgbClr val="0070C0"/>
                </a:solidFill>
              </a:rPr>
              <a:t>الأهداف العامة لتلك المجالس منذ صدور أول تشريع لها حتى الآن في الأمور التالية :</a:t>
            </a:r>
            <a:endParaRPr lang="en-US" sz="3500" b="1" dirty="0" smtClean="0">
              <a:solidFill>
                <a:srgbClr val="0070C0"/>
              </a:solidFill>
            </a:endParaRPr>
          </a:p>
          <a:p>
            <a:pPr lvl="0">
              <a:buFont typeface="Wingdings" pitchFamily="2" charset="2"/>
              <a:buChar char="§"/>
            </a:pPr>
            <a:r>
              <a:rPr lang="ar-EG" sz="3200" b="1" dirty="0" smtClean="0">
                <a:solidFill>
                  <a:srgbClr val="FF0000"/>
                </a:solidFill>
              </a:rPr>
              <a:t>تدعيم</a:t>
            </a:r>
            <a:r>
              <a:rPr lang="ar-SA" sz="3200" b="1" dirty="0" smtClean="0">
                <a:solidFill>
                  <a:srgbClr val="FF0000"/>
                </a:solidFill>
              </a:rPr>
              <a:t> </a:t>
            </a:r>
            <a:r>
              <a:rPr lang="ar-SA" sz="3200" b="1" dirty="0" err="1" smtClean="0">
                <a:solidFill>
                  <a:srgbClr val="FF0000"/>
                </a:solidFill>
              </a:rPr>
              <a:t>الص</a:t>
            </a:r>
            <a:r>
              <a:rPr lang="ar-EG" sz="3200" b="1" dirty="0" err="1" smtClean="0">
                <a:solidFill>
                  <a:srgbClr val="FF0000"/>
                </a:solidFill>
              </a:rPr>
              <a:t>لة</a:t>
            </a:r>
            <a:r>
              <a:rPr lang="ar-SA" sz="3200" b="1" dirty="0" smtClean="0">
                <a:solidFill>
                  <a:srgbClr val="FF0000"/>
                </a:solidFill>
              </a:rPr>
              <a:t> بين الآباء والمعلمين في </a:t>
            </a:r>
            <a:r>
              <a:rPr lang="ar-EG" sz="3200" b="1" dirty="0" smtClean="0">
                <a:solidFill>
                  <a:srgbClr val="FF0000"/>
                </a:solidFill>
              </a:rPr>
              <a:t>مناخ</a:t>
            </a:r>
            <a:r>
              <a:rPr lang="ar-SA" sz="3200" b="1" dirty="0" smtClean="0">
                <a:solidFill>
                  <a:srgbClr val="FF0000"/>
                </a:solidFill>
              </a:rPr>
              <a:t> يسوده التعاون والاحترام من أجل رعاية الأبناء.</a:t>
            </a:r>
            <a:endParaRPr lang="en-US" sz="3200" b="1" dirty="0" smtClean="0">
              <a:solidFill>
                <a:srgbClr val="FF0000"/>
              </a:solidFill>
            </a:endParaRPr>
          </a:p>
          <a:p>
            <a:pPr lvl="0">
              <a:buFont typeface="Wingdings" pitchFamily="2" charset="2"/>
              <a:buChar char="§"/>
            </a:pPr>
            <a:r>
              <a:rPr lang="ar-SA" sz="3200" b="1" dirty="0" smtClean="0">
                <a:solidFill>
                  <a:srgbClr val="00B050"/>
                </a:solidFill>
              </a:rPr>
              <a:t>تنمية حب المدرسة وتعميق الانتماء للوطن.</a:t>
            </a:r>
            <a:endParaRPr lang="en-US" sz="3200" b="1" dirty="0" smtClean="0">
              <a:solidFill>
                <a:srgbClr val="00B050"/>
              </a:solidFill>
            </a:endParaRPr>
          </a:p>
          <a:p>
            <a:pPr lvl="0">
              <a:buFont typeface="Wingdings" pitchFamily="2" charset="2"/>
              <a:buChar char="§"/>
            </a:pPr>
            <a:r>
              <a:rPr lang="ar-SA" sz="3200" b="1" dirty="0" smtClean="0">
                <a:solidFill>
                  <a:schemeClr val="accent2">
                    <a:lumMod val="75000"/>
                  </a:schemeClr>
                </a:solidFill>
              </a:rPr>
              <a:t>العمل على رفع كفاءة العملية التعليمية والتربوية للمشاركة الفاعلة التي تحقق المتابعة المتكاملة.</a:t>
            </a:r>
            <a:endParaRPr lang="en-US" sz="3200" b="1" dirty="0" smtClean="0">
              <a:solidFill>
                <a:schemeClr val="accent2">
                  <a:lumMod val="75000"/>
                </a:schemeClr>
              </a:solidFill>
            </a:endParaRPr>
          </a:p>
          <a:p>
            <a:pPr lvl="0">
              <a:buFont typeface="Wingdings" pitchFamily="2" charset="2"/>
              <a:buChar char="§"/>
            </a:pPr>
            <a:r>
              <a:rPr lang="ar-SA" sz="3200" b="1" dirty="0" smtClean="0">
                <a:solidFill>
                  <a:schemeClr val="bg2">
                    <a:lumMod val="50000"/>
                  </a:schemeClr>
                </a:solidFill>
              </a:rPr>
              <a:t>تشجيع الجهود الذاتية الاختيارية للمواطنين بهدف </a:t>
            </a:r>
            <a:r>
              <a:rPr lang="ar-SA" sz="3200" b="1" dirty="0" err="1" smtClean="0">
                <a:solidFill>
                  <a:schemeClr val="bg2">
                    <a:lumMod val="50000"/>
                  </a:schemeClr>
                </a:solidFill>
              </a:rPr>
              <a:t>ا</a:t>
            </a:r>
            <a:r>
              <a:rPr lang="ar-EG" sz="3200" b="1" dirty="0" err="1" smtClean="0">
                <a:solidFill>
                  <a:schemeClr val="bg2">
                    <a:lumMod val="50000"/>
                  </a:schemeClr>
                </a:solidFill>
              </a:rPr>
              <a:t>لإ</a:t>
            </a:r>
            <a:r>
              <a:rPr lang="ar-SA" sz="3200" b="1" dirty="0" smtClean="0">
                <a:solidFill>
                  <a:schemeClr val="bg2">
                    <a:lumMod val="50000"/>
                  </a:schemeClr>
                </a:solidFill>
              </a:rPr>
              <a:t>سهام في دعم العملية التعليمية.</a:t>
            </a:r>
            <a:endParaRPr lang="en-US" sz="3200" b="1" dirty="0" smtClean="0">
              <a:solidFill>
                <a:schemeClr val="bg2">
                  <a:lumMod val="50000"/>
                </a:schemeClr>
              </a:solidFill>
            </a:endParaRPr>
          </a:p>
          <a:p>
            <a:pPr lvl="0">
              <a:buFont typeface="Wingdings" pitchFamily="2" charset="2"/>
              <a:buChar char="§"/>
            </a:pPr>
            <a:r>
              <a:rPr lang="ar-SA" sz="3200" b="1" dirty="0" smtClean="0"/>
              <a:t> </a:t>
            </a:r>
            <a:r>
              <a:rPr lang="ar-SA" sz="3200" b="1" dirty="0" smtClean="0">
                <a:solidFill>
                  <a:srgbClr val="FFC000"/>
                </a:solidFill>
              </a:rPr>
              <a:t>رعاية الفئات الخاصة من الطلاب سواء المع</a:t>
            </a:r>
            <a:r>
              <a:rPr lang="ar-EG" sz="3200" b="1" dirty="0" smtClean="0">
                <a:solidFill>
                  <a:srgbClr val="FFC000"/>
                </a:solidFill>
              </a:rPr>
              <a:t>ا</a:t>
            </a:r>
            <a:r>
              <a:rPr lang="ar-SA" sz="3200" b="1" dirty="0" smtClean="0">
                <a:solidFill>
                  <a:srgbClr val="FFC000"/>
                </a:solidFill>
              </a:rPr>
              <a:t>ق</a:t>
            </a:r>
            <a:r>
              <a:rPr lang="ar-EG" sz="3200" b="1" dirty="0" smtClean="0">
                <a:solidFill>
                  <a:srgbClr val="FFC000"/>
                </a:solidFill>
              </a:rPr>
              <a:t>و</a:t>
            </a:r>
            <a:r>
              <a:rPr lang="ar-SA" sz="3200" b="1" dirty="0" smtClean="0">
                <a:solidFill>
                  <a:srgbClr val="FFC000"/>
                </a:solidFill>
              </a:rPr>
              <a:t>ن منهم أو المتفوق</a:t>
            </a:r>
            <a:r>
              <a:rPr lang="ar-EG" sz="3200" b="1" dirty="0" smtClean="0">
                <a:solidFill>
                  <a:srgbClr val="FFC000"/>
                </a:solidFill>
              </a:rPr>
              <a:t>و</a:t>
            </a:r>
            <a:r>
              <a:rPr lang="ar-SA" sz="3200" b="1" dirty="0" smtClean="0">
                <a:solidFill>
                  <a:srgbClr val="FFC000"/>
                </a:solidFill>
              </a:rPr>
              <a:t>ن</a:t>
            </a:r>
            <a:r>
              <a:rPr lang="ar-EG" sz="3200" b="1" dirty="0" smtClean="0">
                <a:solidFill>
                  <a:srgbClr val="FFC000"/>
                </a:solidFill>
              </a:rPr>
              <a:t>،</a:t>
            </a:r>
            <a:r>
              <a:rPr lang="ar-SA" sz="3200" b="1" dirty="0" smtClean="0">
                <a:solidFill>
                  <a:srgbClr val="FFC000"/>
                </a:solidFill>
              </a:rPr>
              <a:t> وتهيئة الجو المناسب لثقل قدراتهم وإمكانياتهم.</a:t>
            </a:r>
            <a:endParaRPr lang="en-US" sz="3200" b="1" dirty="0" smtClean="0">
              <a:solidFill>
                <a:srgbClr val="FFC000"/>
              </a:solidFill>
            </a:endParaRPr>
          </a:p>
          <a:p>
            <a:pPr lvl="0">
              <a:buFont typeface="Wingdings" pitchFamily="2" charset="2"/>
              <a:buChar char="§"/>
            </a:pPr>
            <a:r>
              <a:rPr lang="ar-SA" sz="3200" b="1" dirty="0" smtClean="0">
                <a:solidFill>
                  <a:schemeClr val="accent6">
                    <a:lumMod val="75000"/>
                  </a:schemeClr>
                </a:solidFill>
              </a:rPr>
              <a:t>العمل على تأصيل الديمقراطية وتعميق الاتجاهات السلوكية والقومية والقيم الأخلاقية في نفوس الطلاب.</a:t>
            </a:r>
            <a:endParaRPr lang="en-US" sz="3200" b="1" dirty="0" smtClean="0">
              <a:solidFill>
                <a:schemeClr val="accent6">
                  <a:lumMod val="75000"/>
                </a:schemeClr>
              </a:solidFill>
            </a:endParaRPr>
          </a:p>
          <a:p>
            <a:pPr algn="just">
              <a:buNone/>
            </a:pPr>
            <a:endParaRPr lang="ar-EG" sz="3200" dirty="0" smtClean="0"/>
          </a:p>
        </p:txBody>
      </p:sp>
      <p:sp>
        <p:nvSpPr>
          <p:cNvPr id="3" name="عنوان 2"/>
          <p:cNvSpPr>
            <a:spLocks noGrp="1"/>
          </p:cNvSpPr>
          <p:nvPr>
            <p:ph type="title"/>
          </p:nvPr>
        </p:nvSpPr>
        <p:spPr>
          <a:xfrm>
            <a:off x="457200" y="500042"/>
            <a:ext cx="8229600" cy="642942"/>
          </a:xfrm>
        </p:spPr>
        <p:txBody>
          <a:bodyPr>
            <a:noAutofit/>
          </a:bodyPr>
          <a:lstStyle/>
          <a:p>
            <a:pPr algn="r">
              <a:buFont typeface="Wingdings" pitchFamily="2" charset="2"/>
              <a:buChar char="v"/>
            </a:pPr>
            <a:r>
              <a:rPr lang="ar-EG" sz="4000" dirty="0" smtClean="0">
                <a:solidFill>
                  <a:srgbClr val="FF0000"/>
                </a:solidFill>
              </a:rPr>
              <a:t/>
            </a:r>
            <a:br>
              <a:rPr lang="ar-EG" sz="4000" dirty="0" smtClean="0">
                <a:solidFill>
                  <a:srgbClr val="FF0000"/>
                </a:solidFill>
              </a:rPr>
            </a:br>
            <a:r>
              <a:rPr lang="ar-EG" sz="4000" dirty="0" smtClean="0">
                <a:solidFill>
                  <a:srgbClr val="FF0000"/>
                </a:solidFill>
              </a:rPr>
              <a:t/>
            </a:r>
            <a:br>
              <a:rPr lang="ar-EG" sz="4000" dirty="0" smtClean="0">
                <a:solidFill>
                  <a:srgbClr val="FF0000"/>
                </a:solidFill>
              </a:rPr>
            </a:br>
            <a:r>
              <a:rPr lang="ar-EG" sz="4000" dirty="0" smtClean="0">
                <a:solidFill>
                  <a:srgbClr val="FF0000"/>
                </a:solidFill>
              </a:rPr>
              <a:t> أهداف </a:t>
            </a:r>
            <a:r>
              <a:rPr lang="ar-SA" sz="4000" dirty="0" smtClean="0">
                <a:solidFill>
                  <a:srgbClr val="FF0000"/>
                </a:solidFill>
              </a:rPr>
              <a:t>المجالس المدرسية :</a:t>
            </a:r>
            <a:r>
              <a:rPr lang="en-US" sz="4000" dirty="0" smtClean="0">
                <a:solidFill>
                  <a:srgbClr val="FF0000"/>
                </a:solidFill>
              </a:rPr>
              <a:t/>
            </a:r>
            <a:br>
              <a:rPr lang="en-US" sz="4000" dirty="0" smtClean="0">
                <a:solidFill>
                  <a:srgbClr val="FF0000"/>
                </a:solidFill>
              </a:rPr>
            </a:br>
            <a:r>
              <a:rPr lang="ar-EG" sz="4000" dirty="0" smtClean="0">
                <a:solidFill>
                  <a:srgbClr val="FF0000"/>
                </a:solidFill>
              </a:rPr>
              <a:t>   </a:t>
            </a:r>
            <a:r>
              <a:rPr lang="en-US" sz="4000" dirty="0" smtClean="0">
                <a:solidFill>
                  <a:srgbClr val="FF0000"/>
                </a:solidFill>
              </a:rPr>
              <a:t/>
            </a:r>
            <a:br>
              <a:rPr lang="en-US" sz="4000" dirty="0" smtClean="0">
                <a:solidFill>
                  <a:srgbClr val="FF0000"/>
                </a:solidFill>
              </a:rPr>
            </a:br>
            <a:r>
              <a:rPr lang="en-US" sz="4000" dirty="0" smtClean="0">
                <a:solidFill>
                  <a:srgbClr val="FF0000"/>
                </a:solidFill>
              </a:rPr>
              <a:t/>
            </a:r>
            <a:br>
              <a:rPr lang="en-US" sz="4000" dirty="0" smtClean="0">
                <a:solidFill>
                  <a:srgbClr val="FF0000"/>
                </a:solidFill>
              </a:rPr>
            </a:br>
            <a:endParaRPr lang="ar-EG" sz="4000" dirty="0">
              <a:solidFill>
                <a:srgbClr val="FF0000"/>
              </a:solidFill>
            </a:endParaRPr>
          </a:p>
        </p:txBody>
      </p:sp>
    </p:spTree>
  </p:cSld>
  <p:clrMapOvr>
    <a:masterClrMapping/>
  </p:clrMapOvr>
  <p:transition spd="slow" advTm="109846"/>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lnSpcReduction="10000"/>
          </a:bodyPr>
          <a:lstStyle/>
          <a:p>
            <a:r>
              <a:rPr lang="ar-EG" sz="3800" b="1" dirty="0" smtClean="0">
                <a:solidFill>
                  <a:srgbClr val="00B050"/>
                </a:solidFill>
              </a:rPr>
              <a:t>كما </a:t>
            </a:r>
            <a:r>
              <a:rPr lang="ar-SA" sz="3800" b="1" dirty="0" smtClean="0">
                <a:solidFill>
                  <a:srgbClr val="00B050"/>
                </a:solidFill>
              </a:rPr>
              <a:t>تهدف المجالس المدرسية إلي</a:t>
            </a:r>
            <a:r>
              <a:rPr lang="ar-EG" sz="3800" b="1" dirty="0" smtClean="0">
                <a:solidFill>
                  <a:srgbClr val="00B050"/>
                </a:solidFill>
              </a:rPr>
              <a:t>:</a:t>
            </a:r>
          </a:p>
          <a:p>
            <a:pPr algn="just"/>
            <a:r>
              <a:rPr lang="ar-SA" b="1" dirty="0" smtClean="0"/>
              <a:t> </a:t>
            </a:r>
            <a:r>
              <a:rPr lang="ar-SA" b="1" dirty="0" smtClean="0">
                <a:solidFill>
                  <a:srgbClr val="0070C0"/>
                </a:solidFill>
              </a:rPr>
              <a:t>تقريب وجهات النظر بين المشاركين فيها وبين إدارة المدرسة</a:t>
            </a:r>
            <a:r>
              <a:rPr lang="ar-EG" b="1" dirty="0" smtClean="0">
                <a:solidFill>
                  <a:srgbClr val="0070C0"/>
                </a:solidFill>
              </a:rPr>
              <a:t>.</a:t>
            </a:r>
          </a:p>
          <a:p>
            <a:pPr algn="just"/>
            <a:r>
              <a:rPr lang="ar-SA" b="1" dirty="0" smtClean="0">
                <a:solidFill>
                  <a:srgbClr val="0070C0"/>
                </a:solidFill>
              </a:rPr>
              <a:t>تكوين الرؤى والأهداف المشتركة حول متطلبات العملية التعليمية وأهدافها وحول الخطط التي تساعد علي تلبية تلك الأهداف والمطالب</a:t>
            </a:r>
            <a:r>
              <a:rPr lang="ar-EG" b="1" dirty="0" smtClean="0">
                <a:solidFill>
                  <a:srgbClr val="0070C0"/>
                </a:solidFill>
              </a:rPr>
              <a:t>.</a:t>
            </a:r>
          </a:p>
          <a:p>
            <a:pPr algn="just"/>
            <a:r>
              <a:rPr lang="ar-SA" b="1" dirty="0" smtClean="0">
                <a:solidFill>
                  <a:srgbClr val="0070C0"/>
                </a:solidFill>
              </a:rPr>
              <a:t>بناء الثقة والاحترام والتقدير المتبادل والتفاعل الإيجابي البناء بين المدرسة والمجتمع المدني والذي يؤدي بصورة كبيرة إلي تحقيق الاستفادة القصوى لكليهما، وذلك لان المجالس المدرس</a:t>
            </a:r>
            <a:r>
              <a:rPr lang="ar-EG" b="1" dirty="0" smtClean="0">
                <a:solidFill>
                  <a:srgbClr val="0070C0"/>
                </a:solidFill>
              </a:rPr>
              <a:t>ي</a:t>
            </a:r>
            <a:r>
              <a:rPr lang="ar-SA" b="1" dirty="0" smtClean="0">
                <a:solidFill>
                  <a:srgbClr val="0070C0"/>
                </a:solidFill>
              </a:rPr>
              <a:t>ة تستطيع من خلال تبادل المعلومات مع أولياء الأمور ومع أعضاء المجتمع المدني وإعطاء واستقبال التغذية الرجعية (المرتدة) منهم وتقديم وجهات نظرهم وآراءهم للمدرسة ولإدارة المدرسة.</a:t>
            </a:r>
            <a:endParaRPr lang="en-US" b="1" dirty="0" smtClean="0">
              <a:solidFill>
                <a:srgbClr val="0070C0"/>
              </a:solidFill>
            </a:endParaRPr>
          </a:p>
        </p:txBody>
      </p:sp>
      <p:sp>
        <p:nvSpPr>
          <p:cNvPr id="3" name="عنوان 2"/>
          <p:cNvSpPr>
            <a:spLocks noGrp="1"/>
          </p:cNvSpPr>
          <p:nvPr>
            <p:ph type="title"/>
          </p:nvPr>
        </p:nvSpPr>
        <p:spPr/>
        <p:txBody>
          <a:bodyPr/>
          <a:lstStyle/>
          <a:p>
            <a:pPr algn="r"/>
            <a:r>
              <a:rPr lang="ar-EG" sz="4400" dirty="0" smtClean="0">
                <a:solidFill>
                  <a:srgbClr val="FF0000"/>
                </a:solidFill>
              </a:rPr>
              <a:t>أهداف </a:t>
            </a:r>
            <a:r>
              <a:rPr lang="ar-SA" sz="4400" dirty="0" smtClean="0">
                <a:solidFill>
                  <a:srgbClr val="FF0000"/>
                </a:solidFill>
              </a:rPr>
              <a:t>المجالس المدرسية :</a:t>
            </a:r>
            <a:endParaRPr lang="ar-EG" dirty="0"/>
          </a:p>
        </p:txBody>
      </p:sp>
    </p:spTree>
  </p:cSld>
  <p:clrMapOvr>
    <a:masterClrMapping/>
  </p:clrMapOvr>
  <p:transition spd="slow" advTm="38602"/>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10000"/>
          </a:bodyPr>
          <a:lstStyle/>
          <a:p>
            <a:r>
              <a:rPr lang="ar-EG" sz="3800" b="1" dirty="0" smtClean="0">
                <a:solidFill>
                  <a:srgbClr val="00B050"/>
                </a:solidFill>
              </a:rPr>
              <a:t>كما </a:t>
            </a:r>
            <a:r>
              <a:rPr lang="ar-SA" sz="3800" b="1" dirty="0" smtClean="0">
                <a:solidFill>
                  <a:srgbClr val="00B050"/>
                </a:solidFill>
              </a:rPr>
              <a:t>تهدف المجالس المدرسية إلي</a:t>
            </a:r>
            <a:r>
              <a:rPr lang="ar-EG" sz="3800" b="1" dirty="0" smtClean="0">
                <a:solidFill>
                  <a:srgbClr val="00B050"/>
                </a:solidFill>
              </a:rPr>
              <a:t>:</a:t>
            </a:r>
          </a:p>
          <a:p>
            <a:pPr algn="just"/>
            <a:r>
              <a:rPr lang="ar-SA" b="1" dirty="0" smtClean="0">
                <a:solidFill>
                  <a:srgbClr val="0070C0"/>
                </a:solidFill>
              </a:rPr>
              <a:t>مساعدة الطلاب علي امتلاك كافة أوجه ونشاطات العملية التعليمية وتخريج جيل من الطلاب قادر علي مواجهة تحديات وظروف ومتطلبات العصر الحديث القائم علي اختلاف وتعدد الثقافات والتواصل عبر الثقافات وحوار الحضارات, ولكي يتم العمل علي تحقيق ذلك الهدف يتعين علي المجالس المدرسية أن تكون عاملا مساعدا علي تحقيق التغيير الإيجابي والبناء داخل  المدرسة.</a:t>
            </a:r>
            <a:endParaRPr lang="ar-EG" b="1" dirty="0" smtClean="0">
              <a:solidFill>
                <a:srgbClr val="0070C0"/>
              </a:solidFill>
            </a:endParaRPr>
          </a:p>
          <a:p>
            <a:pPr algn="just"/>
            <a:r>
              <a:rPr lang="ar-SA" b="1" dirty="0" smtClean="0">
                <a:solidFill>
                  <a:srgbClr val="0070C0"/>
                </a:solidFill>
              </a:rPr>
              <a:t>إعطاء الطلاب الفرصة لتجربة الديمقراطية في الإدارة والحكم, وذلك لأنها تمدهم بالقدرة علي التكيف مع الظروف والأوضاع الخارجية والتقرب منها بصورة كبيرة مما يساهم في إعدادهم لدخول مجال العمل الخارجي والعيش بصورة جيدة داخل مجتمع تسيطر فيه الظروف والمستجدات الحديثة والتكنولوجيا المتطورة علي عقول وقلوب كافة أفراد المجتمع.</a:t>
            </a:r>
            <a:endParaRPr lang="en-US" b="1" dirty="0" smtClean="0">
              <a:solidFill>
                <a:srgbClr val="0070C0"/>
              </a:solidFill>
            </a:endParaRPr>
          </a:p>
          <a:p>
            <a:pPr algn="just"/>
            <a:endParaRPr lang="ar-EG" b="1" dirty="0">
              <a:solidFill>
                <a:srgbClr val="0070C0"/>
              </a:solidFill>
            </a:endParaRPr>
          </a:p>
        </p:txBody>
      </p:sp>
      <p:sp>
        <p:nvSpPr>
          <p:cNvPr id="3" name="عنوان 2"/>
          <p:cNvSpPr>
            <a:spLocks noGrp="1"/>
          </p:cNvSpPr>
          <p:nvPr>
            <p:ph type="title"/>
          </p:nvPr>
        </p:nvSpPr>
        <p:spPr/>
        <p:txBody>
          <a:bodyPr/>
          <a:lstStyle/>
          <a:p>
            <a:pPr algn="r"/>
            <a:r>
              <a:rPr lang="ar-EG" sz="4400" dirty="0" smtClean="0">
                <a:solidFill>
                  <a:srgbClr val="FF0000"/>
                </a:solidFill>
              </a:rPr>
              <a:t>أهداف </a:t>
            </a:r>
            <a:r>
              <a:rPr lang="ar-SA" sz="4400" dirty="0" smtClean="0">
                <a:solidFill>
                  <a:srgbClr val="FF0000"/>
                </a:solidFill>
              </a:rPr>
              <a:t>المجالس المدرسية :</a:t>
            </a:r>
            <a:endParaRPr lang="ar-EG" dirty="0"/>
          </a:p>
        </p:txBody>
      </p:sp>
    </p:spTree>
  </p:cSld>
  <p:clrMapOvr>
    <a:masterClrMapping/>
  </p:clrMapOvr>
  <p:transition spd="slow" advTm="4871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2143116"/>
            <a:ext cx="8643998" cy="4500594"/>
          </a:xfrm>
        </p:spPr>
        <p:txBody>
          <a:bodyPr>
            <a:normAutofit/>
          </a:bodyPr>
          <a:lstStyle/>
          <a:p>
            <a:pPr algn="just"/>
            <a:r>
              <a:rPr lang="ar-SA" sz="2400" b="1" dirty="0" smtClean="0">
                <a:solidFill>
                  <a:srgbClr val="0070C0"/>
                </a:solidFill>
              </a:rPr>
              <a:t>تتطلب المشاركة المجتمعية في العملية التعليمية وفي صنع القرار المدرسي ضرورة إنشاء بعض المج</a:t>
            </a:r>
            <a:r>
              <a:rPr lang="ar-EG" sz="2400" b="1" dirty="0" err="1" smtClean="0">
                <a:solidFill>
                  <a:srgbClr val="0070C0"/>
                </a:solidFill>
              </a:rPr>
              <a:t>ال</a:t>
            </a:r>
            <a:r>
              <a:rPr lang="ar-SA" sz="2400" b="1" dirty="0" smtClean="0">
                <a:solidFill>
                  <a:srgbClr val="0070C0"/>
                </a:solidFill>
              </a:rPr>
              <a:t>س المدرسية وذلك لتطبيق بعض السياسات والخطط التي تساعد علي توفير البيئة التربوية التي </a:t>
            </a:r>
            <a:r>
              <a:rPr lang="ar-EG" sz="2400" b="1" dirty="0" smtClean="0">
                <a:solidFill>
                  <a:srgbClr val="0070C0"/>
                </a:solidFill>
              </a:rPr>
              <a:t>تسهم </a:t>
            </a:r>
            <a:r>
              <a:rPr lang="ar-EG" sz="2400" b="1" dirty="0" err="1" smtClean="0">
                <a:solidFill>
                  <a:srgbClr val="0070C0"/>
                </a:solidFill>
              </a:rPr>
              <a:t>فى</a:t>
            </a:r>
            <a:r>
              <a:rPr lang="ar-SA" sz="2400" b="1" dirty="0" smtClean="0">
                <a:solidFill>
                  <a:srgbClr val="0070C0"/>
                </a:solidFill>
              </a:rPr>
              <a:t> تعزيز وتقوية مستويات التحصيل الأكاديمي للطلاب, وتساعد المدارس أيضا علي تحقيق الأهداف التي تحتوي عليها خطة العمل داخل المدرسة، وبالتالي فهناك بعض المجالات التي يتعين علي المجالس المدرسية أن يكون لديها خطة جيدة بشأنها وهي المناهج، وتحديد ساعات العمل الدراسي, وتحديد الفعاليات التدريبية للطلاب, وأساليب الاستفادة من أوقات الفراغ، وتحديد أفضل النظم والاستراتيجيات لإدارة الفصل المدرسي، وتحديد الفعاليات </a:t>
            </a:r>
            <a:r>
              <a:rPr lang="ar-EG" sz="2400" b="1" dirty="0" smtClean="0">
                <a:solidFill>
                  <a:srgbClr val="0070C0"/>
                </a:solidFill>
              </a:rPr>
              <a:t>المساندة </a:t>
            </a:r>
            <a:r>
              <a:rPr lang="ar-EG" sz="2400" b="1" dirty="0" err="1" smtClean="0">
                <a:solidFill>
                  <a:srgbClr val="0070C0"/>
                </a:solidFill>
              </a:rPr>
              <a:t>ل</a:t>
            </a:r>
            <a:r>
              <a:rPr lang="ar-SA" sz="2400" b="1" dirty="0" smtClean="0">
                <a:solidFill>
                  <a:srgbClr val="0070C0"/>
                </a:solidFill>
              </a:rPr>
              <a:t>لمناهج (</a:t>
            </a:r>
            <a:r>
              <a:rPr lang="en-US" sz="2400" b="1" dirty="0" smtClean="0">
                <a:solidFill>
                  <a:srgbClr val="0070C0"/>
                </a:solidFill>
              </a:rPr>
              <a:t> Extra-Curricular </a:t>
            </a:r>
            <a:r>
              <a:rPr lang="ar-SA" sz="2400" b="1" dirty="0" smtClean="0">
                <a:solidFill>
                  <a:srgbClr val="0070C0"/>
                </a:solidFill>
              </a:rPr>
              <a:t>)</a:t>
            </a:r>
            <a:endParaRPr lang="ar-EG" sz="2400" b="1" dirty="0">
              <a:solidFill>
                <a:srgbClr val="0070C0"/>
              </a:solidFill>
            </a:endParaRPr>
          </a:p>
        </p:txBody>
      </p:sp>
      <p:sp>
        <p:nvSpPr>
          <p:cNvPr id="3" name="عنوان 2"/>
          <p:cNvSpPr>
            <a:spLocks noGrp="1"/>
          </p:cNvSpPr>
          <p:nvPr>
            <p:ph type="title"/>
          </p:nvPr>
        </p:nvSpPr>
        <p:spPr>
          <a:xfrm>
            <a:off x="457200" y="274638"/>
            <a:ext cx="8229600" cy="1582726"/>
          </a:xfrm>
        </p:spPr>
        <p:txBody>
          <a:bodyPr>
            <a:noAutofit/>
          </a:bodyPr>
          <a:lstStyle/>
          <a:p>
            <a:pPr algn="ctr"/>
            <a:r>
              <a:rPr lang="ar-EG" sz="4000" dirty="0" smtClean="0">
                <a:solidFill>
                  <a:srgbClr val="FF0000"/>
                </a:solidFill>
              </a:rPr>
              <a:t/>
            </a:r>
            <a:br>
              <a:rPr lang="ar-EG" sz="4000" dirty="0" smtClean="0">
                <a:solidFill>
                  <a:srgbClr val="FF0000"/>
                </a:solidFill>
              </a:rPr>
            </a:br>
            <a:r>
              <a:rPr lang="ar-EG" sz="4800" dirty="0" smtClean="0">
                <a:solidFill>
                  <a:srgbClr val="0070C0"/>
                </a:solidFill>
              </a:rPr>
              <a:t> الفصل الثالث</a:t>
            </a:r>
            <a:r>
              <a:rPr lang="ar-EG" sz="4000" dirty="0" smtClean="0"/>
              <a:t/>
            </a:r>
            <a:br>
              <a:rPr lang="ar-EG" sz="4000" dirty="0" smtClean="0"/>
            </a:br>
            <a:r>
              <a:rPr lang="ar-EG" sz="4000" dirty="0" smtClean="0">
                <a:solidFill>
                  <a:srgbClr val="FF0000"/>
                </a:solidFill>
              </a:rPr>
              <a:t>مجالس الأمناء والآباء والمعلمين </a:t>
            </a:r>
            <a:br>
              <a:rPr lang="ar-EG" sz="4000" dirty="0" smtClean="0">
                <a:solidFill>
                  <a:srgbClr val="FF0000"/>
                </a:solidFill>
              </a:rPr>
            </a:br>
            <a:endParaRPr lang="ar-EG" sz="4000" dirty="0">
              <a:solidFill>
                <a:srgbClr val="FF0000"/>
              </a:solidFill>
            </a:endParaRPr>
          </a:p>
        </p:txBody>
      </p:sp>
    </p:spTree>
    <p:custDataLst>
      <p:tags r:id="rId1"/>
    </p:custDataLst>
  </p:cSld>
  <p:clrMapOvr>
    <a:masterClrMapping/>
  </p:clrMapOvr>
  <p:transition spd="slow" advTm="5278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62500" lnSpcReduction="20000"/>
          </a:bodyPr>
          <a:lstStyle/>
          <a:p>
            <a:r>
              <a:rPr lang="ar-EG" sz="3800" b="1" dirty="0" smtClean="0">
                <a:solidFill>
                  <a:srgbClr val="00B050"/>
                </a:solidFill>
              </a:rPr>
              <a:t>كما </a:t>
            </a:r>
            <a:r>
              <a:rPr lang="ar-SA" sz="3800" b="1" dirty="0" smtClean="0">
                <a:solidFill>
                  <a:srgbClr val="00B050"/>
                </a:solidFill>
              </a:rPr>
              <a:t>تهدف المجالس المدرسية إلي</a:t>
            </a:r>
            <a:r>
              <a:rPr lang="ar-EG" sz="3800" b="1" dirty="0" smtClean="0">
                <a:solidFill>
                  <a:srgbClr val="00B050"/>
                </a:solidFill>
              </a:rPr>
              <a:t>:</a:t>
            </a:r>
          </a:p>
          <a:p>
            <a:pPr algn="just"/>
            <a:r>
              <a:rPr lang="ar-SA" sz="4000" b="1" dirty="0" smtClean="0">
                <a:solidFill>
                  <a:srgbClr val="0070C0"/>
                </a:solidFill>
              </a:rPr>
              <a:t>تحديد ومناقشة أساليب تطوير المدارس والعمل المدرسي بداخلها, وأيضا تطوير جودة عملية صنع القرار التي تؤثر علي النظام المدرسي بصورة كلية، وبالتالي فإذا لم يكن للمجالس المدرسية دورا</a:t>
            </a:r>
            <a:r>
              <a:rPr lang="ar-EG" sz="4000" b="1" dirty="0" smtClean="0">
                <a:solidFill>
                  <a:srgbClr val="0070C0"/>
                </a:solidFill>
              </a:rPr>
              <a:t>ً</a:t>
            </a:r>
            <a:r>
              <a:rPr lang="ar-SA" sz="4000" b="1" dirty="0" smtClean="0">
                <a:solidFill>
                  <a:srgbClr val="0070C0"/>
                </a:solidFill>
              </a:rPr>
              <a:t> بارزا</a:t>
            </a:r>
            <a:r>
              <a:rPr lang="ar-EG" sz="4000" b="1" dirty="0" smtClean="0">
                <a:solidFill>
                  <a:srgbClr val="0070C0"/>
                </a:solidFill>
              </a:rPr>
              <a:t>ً</a:t>
            </a:r>
            <a:r>
              <a:rPr lang="ar-SA" sz="4000" b="1" dirty="0" smtClean="0">
                <a:solidFill>
                  <a:srgbClr val="0070C0"/>
                </a:solidFill>
              </a:rPr>
              <a:t> في إدارة المدرسة فكيف تتمكن المدارس من تحقيق أهدافها والرؤى الخاصة </a:t>
            </a:r>
            <a:r>
              <a:rPr lang="ar-SA" sz="4000" b="1" dirty="0" err="1" smtClean="0">
                <a:solidFill>
                  <a:srgbClr val="0070C0"/>
                </a:solidFill>
              </a:rPr>
              <a:t>بها</a:t>
            </a:r>
            <a:r>
              <a:rPr lang="ar-SA" sz="4000" b="1" dirty="0" smtClean="0">
                <a:solidFill>
                  <a:srgbClr val="0070C0"/>
                </a:solidFill>
              </a:rPr>
              <a:t> علي أرض الواقع، وبذلك </a:t>
            </a:r>
            <a:r>
              <a:rPr lang="ar-SA" sz="4000" b="1" dirty="0" err="1" smtClean="0">
                <a:solidFill>
                  <a:srgbClr val="0070C0"/>
                </a:solidFill>
              </a:rPr>
              <a:t>ف</a:t>
            </a:r>
            <a:r>
              <a:rPr lang="ar-EG" sz="4000" b="1" dirty="0" smtClean="0">
                <a:solidFill>
                  <a:srgbClr val="0070C0"/>
                </a:solidFill>
              </a:rPr>
              <a:t>إ</a:t>
            </a:r>
            <a:r>
              <a:rPr lang="ar-SA" sz="4000" b="1" dirty="0" smtClean="0">
                <a:solidFill>
                  <a:srgbClr val="0070C0"/>
                </a:solidFill>
              </a:rPr>
              <a:t>ن للمجالس المدرسية دورا</a:t>
            </a:r>
            <a:r>
              <a:rPr lang="ar-EG" sz="4000" b="1" dirty="0" smtClean="0">
                <a:solidFill>
                  <a:srgbClr val="0070C0"/>
                </a:solidFill>
              </a:rPr>
              <a:t>ً</a:t>
            </a:r>
            <a:r>
              <a:rPr lang="ar-SA" sz="4000" b="1" dirty="0" smtClean="0">
                <a:solidFill>
                  <a:srgbClr val="0070C0"/>
                </a:solidFill>
              </a:rPr>
              <a:t> بارزا</a:t>
            </a:r>
            <a:r>
              <a:rPr lang="ar-EG" sz="4000" b="1" dirty="0" smtClean="0">
                <a:solidFill>
                  <a:srgbClr val="0070C0"/>
                </a:solidFill>
              </a:rPr>
              <a:t>ً</a:t>
            </a:r>
            <a:r>
              <a:rPr lang="ar-SA" sz="4000" b="1" dirty="0" smtClean="0">
                <a:solidFill>
                  <a:srgbClr val="0070C0"/>
                </a:solidFill>
              </a:rPr>
              <a:t> في تحقيق التغيير البناء داخل المدارس. </a:t>
            </a:r>
            <a:endParaRPr lang="en-US" sz="4000" b="1" dirty="0" smtClean="0">
              <a:solidFill>
                <a:srgbClr val="0070C0"/>
              </a:solidFill>
            </a:endParaRPr>
          </a:p>
          <a:p>
            <a:pPr algn="just"/>
            <a:r>
              <a:rPr lang="ar-SA" sz="4000" b="1" dirty="0" smtClean="0">
                <a:solidFill>
                  <a:srgbClr val="0070C0"/>
                </a:solidFill>
              </a:rPr>
              <a:t>تعميق الديمقراطية عن طريق الممارسة الفعلية، وتوثيق الروابط والعلاقات بالمجتمع المحلى، كما أنها تزيد اهتمام الفئات المستفيدة من التعليم، وتؤكد الشعور بالمسئولية تجاهه، وتحرك الطاقات لتطوير التعليم وحل مشكلاته، كما أنها تمثل ميدانا لتدريب العاملين </a:t>
            </a:r>
            <a:r>
              <a:rPr lang="ar-SA" sz="4000" b="1" dirty="0" err="1" smtClean="0">
                <a:solidFill>
                  <a:srgbClr val="0070C0"/>
                </a:solidFill>
              </a:rPr>
              <a:t>بها</a:t>
            </a:r>
            <a:r>
              <a:rPr lang="ar-SA" sz="4000" b="1" dirty="0" smtClean="0">
                <a:solidFill>
                  <a:srgbClr val="0070C0"/>
                </a:solidFill>
              </a:rPr>
              <a:t> على </a:t>
            </a:r>
            <a:r>
              <a:rPr lang="ar-SA" sz="4000" b="1" dirty="0" err="1" smtClean="0">
                <a:solidFill>
                  <a:srgbClr val="0070C0"/>
                </a:solidFill>
              </a:rPr>
              <a:t>الريادة</a:t>
            </a:r>
            <a:r>
              <a:rPr lang="ar-SA" sz="4000" b="1" dirty="0" smtClean="0">
                <a:solidFill>
                  <a:srgbClr val="0070C0"/>
                </a:solidFill>
              </a:rPr>
              <a:t> والقيادة، وبالتالي فهي تلعب دوراً عظيماً </a:t>
            </a:r>
            <a:r>
              <a:rPr lang="ar-SA" sz="4000" b="1" dirty="0" err="1" smtClean="0">
                <a:solidFill>
                  <a:srgbClr val="0070C0"/>
                </a:solidFill>
              </a:rPr>
              <a:t>فى</a:t>
            </a:r>
            <a:r>
              <a:rPr lang="ar-SA" sz="4000" b="1" dirty="0" smtClean="0">
                <a:solidFill>
                  <a:srgbClr val="0070C0"/>
                </a:solidFill>
              </a:rPr>
              <a:t> تعميق أسلوب الديمقراطية </a:t>
            </a:r>
            <a:r>
              <a:rPr lang="ar-SA" sz="4000" b="1" dirty="0" err="1" smtClean="0">
                <a:solidFill>
                  <a:srgbClr val="0070C0"/>
                </a:solidFill>
              </a:rPr>
              <a:t>فى</a:t>
            </a:r>
            <a:r>
              <a:rPr lang="ar-SA" sz="4000" b="1" dirty="0" smtClean="0">
                <a:solidFill>
                  <a:srgbClr val="0070C0"/>
                </a:solidFill>
              </a:rPr>
              <a:t> الحياة.</a:t>
            </a:r>
            <a:endParaRPr lang="en-US" sz="4000" b="1" dirty="0" smtClean="0">
              <a:solidFill>
                <a:srgbClr val="0070C0"/>
              </a:solidFill>
            </a:endParaRPr>
          </a:p>
          <a:p>
            <a:endParaRPr lang="ar-EG" sz="3800" b="1" dirty="0" smtClean="0">
              <a:solidFill>
                <a:srgbClr val="00B050"/>
              </a:solidFill>
            </a:endParaRPr>
          </a:p>
          <a:p>
            <a:pPr algn="just"/>
            <a:endParaRPr lang="ar-EG" b="1" dirty="0">
              <a:solidFill>
                <a:srgbClr val="0070C0"/>
              </a:solidFill>
            </a:endParaRPr>
          </a:p>
        </p:txBody>
      </p:sp>
      <p:sp>
        <p:nvSpPr>
          <p:cNvPr id="3" name="عنوان 2"/>
          <p:cNvSpPr>
            <a:spLocks noGrp="1"/>
          </p:cNvSpPr>
          <p:nvPr>
            <p:ph type="title"/>
          </p:nvPr>
        </p:nvSpPr>
        <p:spPr/>
        <p:txBody>
          <a:bodyPr/>
          <a:lstStyle/>
          <a:p>
            <a:pPr algn="r"/>
            <a:r>
              <a:rPr lang="ar-EG" sz="4400" dirty="0" smtClean="0">
                <a:solidFill>
                  <a:srgbClr val="FF0000"/>
                </a:solidFill>
              </a:rPr>
              <a:t>أهداف </a:t>
            </a:r>
            <a:r>
              <a:rPr lang="ar-SA" sz="4400" dirty="0" smtClean="0">
                <a:solidFill>
                  <a:srgbClr val="FF0000"/>
                </a:solidFill>
              </a:rPr>
              <a:t>المجالس المدرسية :</a:t>
            </a:r>
            <a:endParaRPr lang="ar-EG" dirty="0"/>
          </a:p>
        </p:txBody>
      </p:sp>
    </p:spTree>
  </p:cSld>
  <p:clrMapOvr>
    <a:masterClrMapping/>
  </p:clrMapOvr>
  <p:transition spd="slow" advTm="31603"/>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20000"/>
          </a:bodyPr>
          <a:lstStyle/>
          <a:p>
            <a:r>
              <a:rPr lang="ar-EG" sz="3800" b="1" dirty="0" smtClean="0">
                <a:solidFill>
                  <a:srgbClr val="00B050"/>
                </a:solidFill>
              </a:rPr>
              <a:t>كما </a:t>
            </a:r>
            <a:r>
              <a:rPr lang="ar-SA" sz="3800" b="1" dirty="0" smtClean="0">
                <a:solidFill>
                  <a:srgbClr val="00B050"/>
                </a:solidFill>
              </a:rPr>
              <a:t>تهدف المجالس المدرسية إلي</a:t>
            </a:r>
            <a:r>
              <a:rPr lang="ar-EG" sz="3800" b="1" dirty="0" smtClean="0">
                <a:solidFill>
                  <a:srgbClr val="00B050"/>
                </a:solidFill>
              </a:rPr>
              <a:t>:</a:t>
            </a:r>
          </a:p>
          <a:p>
            <a:pPr algn="just"/>
            <a:r>
              <a:rPr lang="ar-SA" b="1" dirty="0" smtClean="0">
                <a:solidFill>
                  <a:srgbClr val="0070C0"/>
                </a:solidFill>
              </a:rPr>
              <a:t>تساعد مدير المدرسة على تحقيق الأهداف المرجوة، ولعل أهم هذه المجالس، مجلس إدارة المدرسة، مجلس الآباء والمعلمين، مجلس النشاط، ولكل مجلس اختصاصاته ومهامه وأسس تشكيله وتنظيمه حتى يتمكن من تأدية عمله بنجاح .</a:t>
            </a:r>
            <a:endParaRPr lang="ar-EG" b="1" dirty="0" smtClean="0">
              <a:solidFill>
                <a:srgbClr val="0070C0"/>
              </a:solidFill>
            </a:endParaRPr>
          </a:p>
          <a:p>
            <a:pPr algn="just"/>
            <a:r>
              <a:rPr lang="ar-SA" b="1" dirty="0" smtClean="0">
                <a:solidFill>
                  <a:srgbClr val="0070C0"/>
                </a:solidFill>
              </a:rPr>
              <a:t>إضفاء مزيدا من الكفاءة علي نظم المحاسبية في العمل المدرسي، ذلك لأن المشاركة في المجالس المدرسية تتيح للآباء الفرصة للاقتراب بصورة أكثر من أولادهم وبناتهم والوقوف علي أوجه القصور لديهم, والمساهمة في إبداء الرؤى والآراء حول تحديد أفضل الآليات والوسائل التي تساعد علي تخطي وعلاج تلك القصور، وبمجرد أن يتم التوصل إلي ذلك الاهتمام والاستيعاب الكامل لأهداف وضرورة إنشاء المجالس المدرسية فبالتالي من السهل جدا العمل علي تطبيق خطة تطوير المدرسة والعملية التعليمية التي تعتبر جزءا مهما من مهام المجالس المدرسية.</a:t>
            </a:r>
            <a:endParaRPr lang="en-US" b="1" dirty="0" smtClean="0">
              <a:solidFill>
                <a:srgbClr val="0070C0"/>
              </a:solidFill>
            </a:endParaRPr>
          </a:p>
          <a:p>
            <a:pPr algn="just"/>
            <a:endParaRPr lang="ar-EG" b="1" dirty="0">
              <a:solidFill>
                <a:srgbClr val="0070C0"/>
              </a:solidFill>
            </a:endParaRPr>
          </a:p>
        </p:txBody>
      </p:sp>
      <p:sp>
        <p:nvSpPr>
          <p:cNvPr id="3" name="عنوان 2"/>
          <p:cNvSpPr>
            <a:spLocks noGrp="1"/>
          </p:cNvSpPr>
          <p:nvPr>
            <p:ph type="title"/>
          </p:nvPr>
        </p:nvSpPr>
        <p:spPr/>
        <p:txBody>
          <a:bodyPr/>
          <a:lstStyle/>
          <a:p>
            <a:pPr algn="r"/>
            <a:r>
              <a:rPr lang="ar-EG" sz="4400" dirty="0" smtClean="0">
                <a:solidFill>
                  <a:srgbClr val="FF0000"/>
                </a:solidFill>
              </a:rPr>
              <a:t>أهداف </a:t>
            </a:r>
            <a:r>
              <a:rPr lang="ar-SA" sz="4400" dirty="0" smtClean="0">
                <a:solidFill>
                  <a:srgbClr val="FF0000"/>
                </a:solidFill>
              </a:rPr>
              <a:t>المجالس المدرسية :</a:t>
            </a:r>
            <a:endParaRPr lang="ar-EG" dirty="0"/>
          </a:p>
        </p:txBody>
      </p:sp>
    </p:spTree>
  </p:cSld>
  <p:clrMapOvr>
    <a:masterClrMapping/>
  </p:clrMapOvr>
  <p:transition spd="slow" advTm="62668"/>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857232"/>
            <a:ext cx="8643998" cy="5786478"/>
          </a:xfrm>
        </p:spPr>
        <p:txBody>
          <a:bodyPr>
            <a:normAutofit/>
          </a:bodyPr>
          <a:lstStyle/>
          <a:p>
            <a:pPr algn="just">
              <a:buNone/>
            </a:pPr>
            <a:endParaRPr lang="ar-EG" sz="2800" b="1" dirty="0" smtClean="0">
              <a:solidFill>
                <a:srgbClr val="0070C0"/>
              </a:solidFill>
            </a:endParaRPr>
          </a:p>
          <a:p>
            <a:pPr algn="just">
              <a:buNone/>
            </a:pPr>
            <a:r>
              <a:rPr lang="ar-EG" sz="2800" b="1" dirty="0" smtClean="0">
                <a:solidFill>
                  <a:srgbClr val="0070C0"/>
                </a:solidFill>
              </a:rPr>
              <a:t>   </a:t>
            </a:r>
            <a:r>
              <a:rPr lang="ar-SA" sz="2800" b="1" dirty="0" smtClean="0">
                <a:solidFill>
                  <a:srgbClr val="0070C0"/>
                </a:solidFill>
              </a:rPr>
              <a:t>كما يتعين أن يكون لديها خطة محكمة بشأن تحديد المعايير التي تساعد علي الاستفادة القصوى من التكنولوجيا الحديثة في العملية التعليمية, وزيادة معدل الالتزام من أعضاء المجتمع الخارجي نحو المشاركة المجتمعية في العملية التعليمية, وبالإضافة إلي تلك المجالات التي يتعين علي المجالس المدرسية امتلاك خطة محددة لها, هناك العديد من الأمور التي يتم تفويض سلطة صنع القرار فيها للمجالس المدرسية، وتقع مسؤولياتها علي عاتق المجالس المدرسية بخصوص تحديد السياسات التي تحدد كيفية تطبيق تلك القرارات</a:t>
            </a:r>
            <a:r>
              <a:rPr lang="en-US" sz="2800" b="1" dirty="0" smtClean="0">
                <a:solidFill>
                  <a:srgbClr val="0070C0"/>
                </a:solidFill>
              </a:rPr>
              <a:t>.</a:t>
            </a:r>
            <a:endParaRPr lang="ar-EG" sz="2800" b="1" dirty="0" smtClean="0">
              <a:solidFill>
                <a:srgbClr val="0070C0"/>
              </a:solidFill>
            </a:endParaRPr>
          </a:p>
        </p:txBody>
      </p:sp>
      <p:sp>
        <p:nvSpPr>
          <p:cNvPr id="3" name="عنوان 2"/>
          <p:cNvSpPr>
            <a:spLocks noGrp="1"/>
          </p:cNvSpPr>
          <p:nvPr>
            <p:ph type="title"/>
          </p:nvPr>
        </p:nvSpPr>
        <p:spPr>
          <a:xfrm>
            <a:off x="457200" y="571480"/>
            <a:ext cx="8229600" cy="571504"/>
          </a:xfrm>
        </p:spPr>
        <p:txBody>
          <a:bodyPr>
            <a:noAutofit/>
          </a:bodyPr>
          <a:lstStyle/>
          <a:p>
            <a:pPr algn="r"/>
            <a:r>
              <a:rPr lang="ar-EG" sz="4000" dirty="0" smtClean="0">
                <a:solidFill>
                  <a:srgbClr val="FF0000"/>
                </a:solidFill>
              </a:rPr>
              <a:t>مقدمة:</a:t>
            </a:r>
            <a:r>
              <a:rPr lang="en-US" sz="4000" dirty="0" smtClean="0">
                <a:solidFill>
                  <a:srgbClr val="FF0000"/>
                </a:solidFill>
              </a:rPr>
              <a:t/>
            </a:r>
            <a:br>
              <a:rPr lang="en-US" sz="4000" dirty="0" smtClean="0">
                <a:solidFill>
                  <a:srgbClr val="FF0000"/>
                </a:solidFill>
              </a:rPr>
            </a:br>
            <a:endParaRPr lang="ar-EG" sz="2800" dirty="0">
              <a:solidFill>
                <a:srgbClr val="0070C0"/>
              </a:solidFill>
              <a:latin typeface="+mn-lt"/>
              <a:ea typeface="+mn-ea"/>
              <a:cs typeface="+mn-cs"/>
            </a:endParaRPr>
          </a:p>
        </p:txBody>
      </p:sp>
    </p:spTree>
    <p:custDataLst>
      <p:tags r:id="rId1"/>
    </p:custDataLst>
  </p:cSld>
  <p:clrMapOvr>
    <a:masterClrMapping/>
  </p:clrMapOvr>
  <p:transition spd="slow" advTm="5199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1071546"/>
            <a:ext cx="8643998" cy="5572164"/>
          </a:xfrm>
        </p:spPr>
        <p:txBody>
          <a:bodyPr>
            <a:normAutofit/>
          </a:bodyPr>
          <a:lstStyle/>
          <a:p>
            <a:pPr lvl="1">
              <a:buFont typeface="Wingdings" pitchFamily="2" charset="2"/>
              <a:buChar char="v"/>
            </a:pPr>
            <a:r>
              <a:rPr lang="ar-SA" sz="2800" b="1" dirty="0" smtClean="0">
                <a:solidFill>
                  <a:srgbClr val="FF0000"/>
                </a:solidFill>
              </a:rPr>
              <a:t>تحديد الحد الأدنى</a:t>
            </a:r>
            <a:r>
              <a:rPr lang="ar-EG" sz="2800" b="1" dirty="0" smtClean="0">
                <a:solidFill>
                  <a:srgbClr val="FF0000"/>
                </a:solidFill>
              </a:rPr>
              <a:t> لأعداد </a:t>
            </a:r>
            <a:r>
              <a:rPr lang="ar-EG" sz="2800" b="1" dirty="0" err="1" smtClean="0">
                <a:solidFill>
                  <a:srgbClr val="FF0000"/>
                </a:solidFill>
              </a:rPr>
              <a:t>ا</a:t>
            </a:r>
            <a:r>
              <a:rPr lang="ar-SA" sz="2800" b="1" dirty="0" smtClean="0">
                <a:solidFill>
                  <a:srgbClr val="FF0000"/>
                </a:solidFill>
              </a:rPr>
              <a:t>لطلاب داخل الفصل الدراسي الواحد وتحديد فص</a:t>
            </a:r>
            <a:r>
              <a:rPr lang="ar-EG" sz="2800" b="1" dirty="0" smtClean="0">
                <a:solidFill>
                  <a:srgbClr val="FF0000"/>
                </a:solidFill>
              </a:rPr>
              <a:t>و</a:t>
            </a:r>
            <a:r>
              <a:rPr lang="ar-SA" sz="2800" b="1" dirty="0" smtClean="0">
                <a:solidFill>
                  <a:srgbClr val="FF0000"/>
                </a:solidFill>
              </a:rPr>
              <a:t>ل </a:t>
            </a:r>
            <a:r>
              <a:rPr lang="ar-EG" sz="2800" b="1" dirty="0" smtClean="0">
                <a:solidFill>
                  <a:srgbClr val="FF0000"/>
                </a:solidFill>
              </a:rPr>
              <a:t>كل مدرس</a:t>
            </a:r>
            <a:r>
              <a:rPr lang="ar-SA" sz="2800" b="1" dirty="0" smtClean="0">
                <a:solidFill>
                  <a:srgbClr val="FF0000"/>
                </a:solidFill>
              </a:rPr>
              <a:t>.</a:t>
            </a:r>
            <a:endParaRPr lang="en-US" sz="2400" b="1" dirty="0" smtClean="0">
              <a:solidFill>
                <a:srgbClr val="FF0000"/>
              </a:solidFill>
            </a:endParaRPr>
          </a:p>
          <a:p>
            <a:pPr lvl="1">
              <a:buFont typeface="Wingdings" pitchFamily="2" charset="2"/>
              <a:buChar char="v"/>
            </a:pPr>
            <a:r>
              <a:rPr lang="ar-SA" sz="2800" b="1" dirty="0" smtClean="0">
                <a:solidFill>
                  <a:srgbClr val="00B050"/>
                </a:solidFill>
              </a:rPr>
              <a:t>تحديد المناهج التي يتم تدريسها في المراحل التعليمية المختلفة داخل المدارس بخصوص المواد التربوية المختلفة.</a:t>
            </a:r>
            <a:endParaRPr lang="en-US" sz="2400" b="1" dirty="0" smtClean="0">
              <a:solidFill>
                <a:srgbClr val="00B050"/>
              </a:solidFill>
            </a:endParaRPr>
          </a:p>
          <a:p>
            <a:pPr lvl="1">
              <a:buFont typeface="Wingdings" pitchFamily="2" charset="2"/>
              <a:buChar char="v"/>
            </a:pPr>
            <a:r>
              <a:rPr lang="ar-SA" sz="2800" b="1" dirty="0" smtClean="0">
                <a:solidFill>
                  <a:srgbClr val="7030A0"/>
                </a:solidFill>
              </a:rPr>
              <a:t>تحديد الموارد التربوية والمواد المساعدة المطلوبة للتدريس داخل المدارس.</a:t>
            </a:r>
            <a:endParaRPr lang="en-US" sz="2400" b="1" dirty="0" smtClean="0">
              <a:solidFill>
                <a:srgbClr val="7030A0"/>
              </a:solidFill>
            </a:endParaRPr>
          </a:p>
          <a:p>
            <a:pPr lvl="1">
              <a:buFont typeface="Wingdings" pitchFamily="2" charset="2"/>
              <a:buChar char="v"/>
            </a:pPr>
            <a:r>
              <a:rPr lang="ar-SA" sz="2800" b="1" dirty="0" smtClean="0">
                <a:solidFill>
                  <a:srgbClr val="FFC000"/>
                </a:solidFill>
              </a:rPr>
              <a:t>تحديد التمويل المطلوب للمدرسة والعمل علي الوفاء بمتطلباته. </a:t>
            </a:r>
            <a:endParaRPr lang="en-US" sz="2400" b="1" dirty="0" smtClean="0">
              <a:solidFill>
                <a:srgbClr val="FFC000"/>
              </a:solidFill>
            </a:endParaRPr>
          </a:p>
          <a:p>
            <a:pPr lvl="1">
              <a:buFont typeface="Wingdings" pitchFamily="2" charset="2"/>
              <a:buChar char="v"/>
            </a:pPr>
            <a:r>
              <a:rPr lang="ar-SA" sz="2800" b="1" dirty="0" smtClean="0">
                <a:solidFill>
                  <a:schemeClr val="accent2">
                    <a:lumMod val="75000"/>
                  </a:schemeClr>
                </a:solidFill>
              </a:rPr>
              <a:t>تكملة تحليل البيانات المدرسية والقيام بعملية التخطيط لتطوير المدرسة. </a:t>
            </a:r>
            <a:endParaRPr lang="en-US" sz="2400" b="1" dirty="0" smtClean="0">
              <a:solidFill>
                <a:schemeClr val="accent2">
                  <a:lumMod val="75000"/>
                </a:schemeClr>
              </a:solidFill>
            </a:endParaRPr>
          </a:p>
          <a:p>
            <a:pPr lvl="1">
              <a:buFont typeface="Wingdings" pitchFamily="2" charset="2"/>
              <a:buChar char="v"/>
            </a:pPr>
            <a:r>
              <a:rPr lang="ar-SA" sz="2800" b="1" dirty="0" smtClean="0">
                <a:solidFill>
                  <a:schemeClr val="accent1">
                    <a:lumMod val="75000"/>
                  </a:schemeClr>
                </a:solidFill>
              </a:rPr>
              <a:t>التخطيط لتنفيذ فعاليات برامج التنمية المهنية.</a:t>
            </a:r>
            <a:endParaRPr lang="en-US" sz="2400" b="1" dirty="0" smtClean="0">
              <a:solidFill>
                <a:schemeClr val="accent1">
                  <a:lumMod val="75000"/>
                </a:schemeClr>
              </a:solidFill>
            </a:endParaRPr>
          </a:p>
          <a:p>
            <a:pPr lvl="1">
              <a:buFont typeface="Wingdings" pitchFamily="2" charset="2"/>
              <a:buChar char="v"/>
            </a:pPr>
            <a:r>
              <a:rPr lang="ar-SA" sz="2800" b="1" dirty="0" smtClean="0">
                <a:solidFill>
                  <a:srgbClr val="00B050"/>
                </a:solidFill>
              </a:rPr>
              <a:t>الوفاء بكافة المس</a:t>
            </a:r>
            <a:r>
              <a:rPr lang="ar-EG" sz="2800" b="1" dirty="0" smtClean="0">
                <a:solidFill>
                  <a:srgbClr val="00B050"/>
                </a:solidFill>
              </a:rPr>
              <a:t>ئ</a:t>
            </a:r>
            <a:r>
              <a:rPr lang="ar-SA" sz="2800" b="1" dirty="0" smtClean="0">
                <a:solidFill>
                  <a:srgbClr val="00B050"/>
                </a:solidFill>
              </a:rPr>
              <a:t>وليات التي يتم تفويض المجلس بها من فبل إدارة المدرسة.</a:t>
            </a:r>
            <a:endParaRPr lang="en-US" sz="2400" b="1" dirty="0" smtClean="0">
              <a:solidFill>
                <a:srgbClr val="00B050"/>
              </a:solidFill>
            </a:endParaRPr>
          </a:p>
          <a:p>
            <a:pPr algn="just"/>
            <a:endParaRPr lang="ar-EG" sz="2800" b="1" dirty="0">
              <a:solidFill>
                <a:srgbClr val="0070C0"/>
              </a:solidFill>
            </a:endParaRPr>
          </a:p>
        </p:txBody>
      </p:sp>
      <p:sp>
        <p:nvSpPr>
          <p:cNvPr id="3" name="عنوان 2"/>
          <p:cNvSpPr>
            <a:spLocks noGrp="1"/>
          </p:cNvSpPr>
          <p:nvPr>
            <p:ph type="title"/>
          </p:nvPr>
        </p:nvSpPr>
        <p:spPr>
          <a:xfrm>
            <a:off x="457200" y="274638"/>
            <a:ext cx="8229600" cy="796908"/>
          </a:xfrm>
        </p:spPr>
        <p:txBody>
          <a:bodyPr>
            <a:noAutofit/>
          </a:bodyPr>
          <a:lstStyle/>
          <a:p>
            <a:pPr algn="r"/>
            <a:r>
              <a:rPr lang="ar-EG" sz="4000" dirty="0" smtClean="0">
                <a:solidFill>
                  <a:srgbClr val="0070C0"/>
                </a:solidFill>
              </a:rPr>
              <a:t>و</a:t>
            </a:r>
            <a:r>
              <a:rPr lang="ar-SA" sz="4000" dirty="0" smtClean="0">
                <a:solidFill>
                  <a:srgbClr val="0070C0"/>
                </a:solidFill>
              </a:rPr>
              <a:t>تتمثل تلك الأمور في:</a:t>
            </a:r>
            <a:endParaRPr lang="ar-EG" sz="4000" dirty="0">
              <a:solidFill>
                <a:srgbClr val="FF0000"/>
              </a:solidFill>
            </a:endParaRPr>
          </a:p>
        </p:txBody>
      </p:sp>
    </p:spTree>
    <p:custDataLst>
      <p:tags r:id="rId1"/>
    </p:custDataLst>
  </p:cSld>
  <p:clrMapOvr>
    <a:masterClrMapping/>
  </p:clrMapOvr>
  <p:transition spd="slow" advTm="6945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20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571480"/>
            <a:ext cx="8643998" cy="5715040"/>
          </a:xfrm>
        </p:spPr>
        <p:txBody>
          <a:bodyPr>
            <a:normAutofit fontScale="92500" lnSpcReduction="10000"/>
          </a:bodyPr>
          <a:lstStyle/>
          <a:p>
            <a:pPr algn="just">
              <a:buNone/>
            </a:pPr>
            <a:endParaRPr lang="ar-EG" sz="3200" dirty="0" smtClean="0"/>
          </a:p>
          <a:p>
            <a:pPr algn="just"/>
            <a:r>
              <a:rPr lang="ar-SA" sz="3200" b="1" dirty="0" smtClean="0">
                <a:solidFill>
                  <a:srgbClr val="0070C0"/>
                </a:solidFill>
              </a:rPr>
              <a:t>يقصد </a:t>
            </a:r>
            <a:r>
              <a:rPr lang="ar-EG" sz="3200" b="1" dirty="0" smtClean="0">
                <a:solidFill>
                  <a:srgbClr val="0070C0"/>
                </a:solidFill>
              </a:rPr>
              <a:t>بالمجالس المدرسية</a:t>
            </a:r>
            <a:r>
              <a:rPr lang="ar-SA" sz="3200" b="1" dirty="0" smtClean="0">
                <a:solidFill>
                  <a:srgbClr val="0070C0"/>
                </a:solidFill>
              </a:rPr>
              <a:t> ذلك التشكيل الموجود في المدرسة طبقاً للقرار الوزاري رقم 258 لسنة 2005 وهو يمثل إحدى التنظيمات الاجتماعية داخل المدرسة الذي يستهدف تحقيق الترابط بين المؤسسة التعليمية والمجتمع المحلي من أجل زيادة فاعليتها في رعاية الطلاب تربوياً والمشاركة في تنمية المجتمع المحلي.</a:t>
            </a:r>
            <a:endParaRPr lang="en-US" sz="3200" b="1" dirty="0" smtClean="0">
              <a:solidFill>
                <a:srgbClr val="0070C0"/>
              </a:solidFill>
            </a:endParaRPr>
          </a:p>
          <a:p>
            <a:pPr algn="just"/>
            <a:r>
              <a:rPr lang="ar-SA" sz="3200" b="1" dirty="0" smtClean="0">
                <a:solidFill>
                  <a:srgbClr val="00B050"/>
                </a:solidFill>
              </a:rPr>
              <a:t>كما أنها عبارة عن هيئة تضم معلمي المدرسة وأولياء أمور التلاميذ، وتهدف لزيادة فاعلية المدرسة كمؤسسة تربوية.</a:t>
            </a:r>
            <a:endParaRPr lang="ar-EG" sz="3200" b="1" dirty="0" smtClean="0">
              <a:solidFill>
                <a:srgbClr val="00B050"/>
              </a:solidFill>
            </a:endParaRPr>
          </a:p>
          <a:p>
            <a:pPr algn="just"/>
            <a:r>
              <a:rPr lang="ar-SA" sz="3200" b="1" dirty="0" smtClean="0">
                <a:solidFill>
                  <a:srgbClr val="0070C0"/>
                </a:solidFill>
              </a:rPr>
              <a:t>أما عن مجلس الأمناء: فهو مجلس يتولى الإشراف على شئون مؤسسة تعليمية وتوجيهها، ويتكون من مدير المؤسسة التعليمية وبعض الأعضاء من الشخصيات العامة ورجال التعليم.   </a:t>
            </a:r>
            <a:endParaRPr lang="en-US" sz="3200" b="1" dirty="0" smtClean="0">
              <a:solidFill>
                <a:srgbClr val="0070C0"/>
              </a:solidFill>
            </a:endParaRPr>
          </a:p>
          <a:p>
            <a:pPr algn="just"/>
            <a:r>
              <a:rPr lang="ar-SA" sz="3200" b="1" dirty="0" smtClean="0">
                <a:solidFill>
                  <a:srgbClr val="00B050"/>
                </a:solidFill>
              </a:rPr>
              <a:t> </a:t>
            </a:r>
            <a:endParaRPr lang="en-US" sz="3200" b="1" dirty="0" smtClean="0">
              <a:solidFill>
                <a:srgbClr val="00B050"/>
              </a:solidFill>
            </a:endParaRPr>
          </a:p>
        </p:txBody>
      </p:sp>
      <p:sp>
        <p:nvSpPr>
          <p:cNvPr id="3" name="عنوان 2"/>
          <p:cNvSpPr>
            <a:spLocks noGrp="1"/>
          </p:cNvSpPr>
          <p:nvPr>
            <p:ph type="title"/>
          </p:nvPr>
        </p:nvSpPr>
        <p:spPr>
          <a:xfrm>
            <a:off x="457200" y="274638"/>
            <a:ext cx="8229600" cy="1011222"/>
          </a:xfrm>
        </p:spPr>
        <p:txBody>
          <a:bodyPr>
            <a:noAutofit/>
          </a:bodyPr>
          <a:lstStyle/>
          <a:p>
            <a:pPr algn="r">
              <a:buFont typeface="Wingdings" pitchFamily="2" charset="2"/>
              <a:buChar char="v"/>
            </a:pPr>
            <a:r>
              <a:rPr lang="ar-EG" sz="4000" dirty="0" smtClean="0">
                <a:solidFill>
                  <a:srgbClr val="FF0000"/>
                </a:solidFill>
              </a:rPr>
              <a:t/>
            </a:r>
            <a:br>
              <a:rPr lang="ar-EG" sz="4000" dirty="0" smtClean="0">
                <a:solidFill>
                  <a:srgbClr val="FF0000"/>
                </a:solidFill>
              </a:rPr>
            </a:br>
            <a:r>
              <a:rPr lang="ar-EG" sz="4000" dirty="0" smtClean="0">
                <a:solidFill>
                  <a:srgbClr val="FF0000"/>
                </a:solidFill>
              </a:rPr>
              <a:t/>
            </a:r>
            <a:br>
              <a:rPr lang="ar-EG" sz="4000" dirty="0" smtClean="0">
                <a:solidFill>
                  <a:srgbClr val="FF0000"/>
                </a:solidFill>
              </a:rPr>
            </a:br>
            <a:r>
              <a:rPr lang="ar-EG" sz="4000" dirty="0" smtClean="0">
                <a:solidFill>
                  <a:srgbClr val="FF0000"/>
                </a:solidFill>
              </a:rPr>
              <a:t> مفهوم </a:t>
            </a:r>
            <a:r>
              <a:rPr lang="ar-SA" sz="4000" dirty="0" smtClean="0">
                <a:solidFill>
                  <a:srgbClr val="FF0000"/>
                </a:solidFill>
              </a:rPr>
              <a:t>المجالس المدرسية :</a:t>
            </a:r>
            <a:r>
              <a:rPr lang="en-US" sz="4000" dirty="0" smtClean="0">
                <a:solidFill>
                  <a:srgbClr val="FF0000"/>
                </a:solidFill>
              </a:rPr>
              <a:t/>
            </a:r>
            <a:br>
              <a:rPr lang="en-US" sz="4000" dirty="0" smtClean="0">
                <a:solidFill>
                  <a:srgbClr val="FF0000"/>
                </a:solidFill>
              </a:rPr>
            </a:br>
            <a:r>
              <a:rPr lang="en-US" sz="4000" dirty="0" smtClean="0">
                <a:solidFill>
                  <a:srgbClr val="FF0000"/>
                </a:solidFill>
              </a:rPr>
              <a:t/>
            </a:r>
            <a:br>
              <a:rPr lang="en-US" sz="4000" dirty="0" smtClean="0">
                <a:solidFill>
                  <a:srgbClr val="FF0000"/>
                </a:solidFill>
              </a:rPr>
            </a:br>
            <a:endParaRPr lang="ar-EG" sz="4000" dirty="0">
              <a:solidFill>
                <a:srgbClr val="FF0000"/>
              </a:solidFill>
            </a:endParaRPr>
          </a:p>
        </p:txBody>
      </p:sp>
    </p:spTree>
  </p:cSld>
  <p:clrMapOvr>
    <a:masterClrMapping/>
  </p:clrMapOvr>
  <p:transition spd="slow" advTm="4039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1142984"/>
            <a:ext cx="8643998" cy="5143536"/>
          </a:xfrm>
        </p:spPr>
        <p:txBody>
          <a:bodyPr>
            <a:normAutofit/>
          </a:bodyPr>
          <a:lstStyle/>
          <a:p>
            <a:pPr algn="just">
              <a:buNone/>
            </a:pPr>
            <a:endParaRPr lang="ar-EG" sz="3200" dirty="0" smtClean="0"/>
          </a:p>
          <a:p>
            <a:pPr algn="just"/>
            <a:r>
              <a:rPr lang="ar-SA" sz="3200" b="1" dirty="0" smtClean="0">
                <a:solidFill>
                  <a:srgbClr val="0070C0"/>
                </a:solidFill>
              </a:rPr>
              <a:t>بدأت الإرهاصات الأولي لفكرة مشاركة الآباء في العملية التعليمية، حينما تولى على مبارك ديوان المدارس (وزارة التربية والتعليم- للمرة الأولي من حياته في 15 أبريل 1868 وقدم </a:t>
            </a:r>
            <a:r>
              <a:rPr lang="ar-EG" sz="3200" b="1" dirty="0" err="1" smtClean="0">
                <a:solidFill>
                  <a:srgbClr val="0070C0"/>
                </a:solidFill>
              </a:rPr>
              <a:t>ال</a:t>
            </a:r>
            <a:r>
              <a:rPr lang="ar-SA" sz="3200" b="1" dirty="0" smtClean="0">
                <a:solidFill>
                  <a:srgbClr val="0070C0"/>
                </a:solidFill>
              </a:rPr>
              <a:t>تقرير الشهري </a:t>
            </a:r>
            <a:r>
              <a:rPr lang="ar-SA" sz="3200" b="1" dirty="0" err="1" smtClean="0">
                <a:solidFill>
                  <a:srgbClr val="0070C0"/>
                </a:solidFill>
              </a:rPr>
              <a:t>والمعر</a:t>
            </a:r>
            <a:r>
              <a:rPr lang="ar-EG" sz="3200" b="1" dirty="0" smtClean="0">
                <a:solidFill>
                  <a:srgbClr val="0070C0"/>
                </a:solidFill>
              </a:rPr>
              <a:t>و</a:t>
            </a:r>
            <a:r>
              <a:rPr lang="ar-SA" sz="3200" b="1" dirty="0" smtClean="0">
                <a:solidFill>
                  <a:srgbClr val="0070C0"/>
                </a:solidFill>
              </a:rPr>
              <a:t>ف بمشروع على مبارك أو ما يسمي بلائحة( رجب 1284هـ- 1868م)، ودع</a:t>
            </a:r>
            <a:r>
              <a:rPr lang="ar-EG" sz="3200" b="1" dirty="0" smtClean="0">
                <a:solidFill>
                  <a:srgbClr val="0070C0"/>
                </a:solidFill>
              </a:rPr>
              <a:t>ا</a:t>
            </a:r>
            <a:r>
              <a:rPr lang="ar-SA" sz="3200" b="1" dirty="0" smtClean="0">
                <a:solidFill>
                  <a:srgbClr val="0070C0"/>
                </a:solidFill>
              </a:rPr>
              <a:t> فيها إلى وجوب دعوة الآباء إلى حضور امتحانات آخر العام كي يستمعوا إلى أبنا</a:t>
            </a:r>
            <a:r>
              <a:rPr lang="ar-EG" sz="3200" b="1" dirty="0" smtClean="0">
                <a:solidFill>
                  <a:srgbClr val="0070C0"/>
                </a:solidFill>
              </a:rPr>
              <a:t>ئ</a:t>
            </a:r>
            <a:r>
              <a:rPr lang="ar-SA" sz="3200" b="1" dirty="0" smtClean="0">
                <a:solidFill>
                  <a:srgbClr val="0070C0"/>
                </a:solidFill>
              </a:rPr>
              <a:t>هم</a:t>
            </a:r>
            <a:r>
              <a:rPr lang="ar-EG" sz="3200" b="1" dirty="0" smtClean="0">
                <a:solidFill>
                  <a:srgbClr val="0070C0"/>
                </a:solidFill>
              </a:rPr>
              <a:t>،</a:t>
            </a:r>
            <a:r>
              <a:rPr lang="ar-SA" sz="3200" b="1" dirty="0" smtClean="0">
                <a:solidFill>
                  <a:srgbClr val="0070C0"/>
                </a:solidFill>
              </a:rPr>
              <a:t> ولقد كان الغرض من هذه الدعوة كسر حاجز العزلة القائمة آنذاك بين المدرسة والمجتمع. </a:t>
            </a:r>
            <a:endParaRPr lang="en-US" sz="3200" b="1" dirty="0" smtClean="0">
              <a:solidFill>
                <a:srgbClr val="0070C0"/>
              </a:solidFill>
            </a:endParaRPr>
          </a:p>
        </p:txBody>
      </p:sp>
      <p:sp>
        <p:nvSpPr>
          <p:cNvPr id="3" name="عنوان 2"/>
          <p:cNvSpPr>
            <a:spLocks noGrp="1"/>
          </p:cNvSpPr>
          <p:nvPr>
            <p:ph type="title"/>
          </p:nvPr>
        </p:nvSpPr>
        <p:spPr>
          <a:xfrm>
            <a:off x="457200" y="274638"/>
            <a:ext cx="8229600" cy="1011222"/>
          </a:xfrm>
        </p:spPr>
        <p:txBody>
          <a:bodyPr>
            <a:noAutofit/>
          </a:bodyPr>
          <a:lstStyle/>
          <a:p>
            <a:pPr algn="r">
              <a:buFont typeface="Wingdings" pitchFamily="2" charset="2"/>
              <a:buChar char="v"/>
            </a:pPr>
            <a:r>
              <a:rPr lang="ar-EG" sz="4000" dirty="0" smtClean="0">
                <a:solidFill>
                  <a:srgbClr val="FF0000"/>
                </a:solidFill>
              </a:rPr>
              <a:t/>
            </a:r>
            <a:br>
              <a:rPr lang="ar-EG" sz="4000" dirty="0" smtClean="0">
                <a:solidFill>
                  <a:srgbClr val="FF0000"/>
                </a:solidFill>
              </a:rPr>
            </a:br>
            <a:r>
              <a:rPr lang="ar-EG" sz="4000" dirty="0" smtClean="0">
                <a:solidFill>
                  <a:srgbClr val="FF0000"/>
                </a:solidFill>
              </a:rPr>
              <a:t/>
            </a:r>
            <a:br>
              <a:rPr lang="ar-EG" sz="4000" dirty="0" smtClean="0">
                <a:solidFill>
                  <a:srgbClr val="FF0000"/>
                </a:solidFill>
              </a:rPr>
            </a:br>
            <a:r>
              <a:rPr lang="ar-EG" sz="4000" dirty="0" smtClean="0">
                <a:solidFill>
                  <a:srgbClr val="FF0000"/>
                </a:solidFill>
              </a:rPr>
              <a:t> نشأة </a:t>
            </a:r>
            <a:r>
              <a:rPr lang="ar-SA" sz="4000" dirty="0" smtClean="0">
                <a:solidFill>
                  <a:srgbClr val="FF0000"/>
                </a:solidFill>
              </a:rPr>
              <a:t>المجالس المدرسية :</a:t>
            </a:r>
            <a:r>
              <a:rPr lang="en-US" sz="4000" dirty="0" smtClean="0">
                <a:solidFill>
                  <a:srgbClr val="FF0000"/>
                </a:solidFill>
              </a:rPr>
              <a:t/>
            </a:r>
            <a:br>
              <a:rPr lang="en-US" sz="4000" dirty="0" smtClean="0">
                <a:solidFill>
                  <a:srgbClr val="FF0000"/>
                </a:solidFill>
              </a:rPr>
            </a:br>
            <a:r>
              <a:rPr lang="en-US" sz="4000" dirty="0" smtClean="0">
                <a:solidFill>
                  <a:srgbClr val="FF0000"/>
                </a:solidFill>
              </a:rPr>
              <a:t/>
            </a:r>
            <a:br>
              <a:rPr lang="en-US" sz="4000" dirty="0" smtClean="0">
                <a:solidFill>
                  <a:srgbClr val="FF0000"/>
                </a:solidFill>
              </a:rPr>
            </a:br>
            <a:endParaRPr lang="ar-EG" sz="4000" dirty="0">
              <a:solidFill>
                <a:srgbClr val="FF0000"/>
              </a:solidFill>
            </a:endParaRPr>
          </a:p>
        </p:txBody>
      </p:sp>
    </p:spTree>
  </p:cSld>
  <p:clrMapOvr>
    <a:masterClrMapping/>
  </p:clrMapOvr>
  <p:transition spd="slow" advTm="64658"/>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1142984"/>
            <a:ext cx="8643998" cy="5143536"/>
          </a:xfrm>
        </p:spPr>
        <p:txBody>
          <a:bodyPr>
            <a:normAutofit/>
          </a:bodyPr>
          <a:lstStyle/>
          <a:p>
            <a:pPr algn="just">
              <a:buNone/>
            </a:pPr>
            <a:endParaRPr lang="ar-EG" sz="3200" dirty="0" smtClean="0"/>
          </a:p>
          <a:p>
            <a:pPr algn="just"/>
            <a:r>
              <a:rPr lang="ar-SA" sz="3200" b="1" dirty="0" smtClean="0">
                <a:solidFill>
                  <a:srgbClr val="0070C0"/>
                </a:solidFill>
              </a:rPr>
              <a:t>ومنذ ذلك الحين أخذت القرارات التي تخص مجالس الآباء والمعلمين تتطور </a:t>
            </a:r>
            <a:r>
              <a:rPr lang="ar-EG" sz="3200" b="1" dirty="0" smtClean="0">
                <a:solidFill>
                  <a:srgbClr val="0070C0"/>
                </a:solidFill>
              </a:rPr>
              <a:t>حتى</a:t>
            </a:r>
            <a:r>
              <a:rPr lang="ar-SA" sz="3200" b="1" dirty="0" smtClean="0">
                <a:solidFill>
                  <a:srgbClr val="0070C0"/>
                </a:solidFill>
              </a:rPr>
              <a:t> وصلت إلى وضعها الحالي، فأخيراً صدر القرار الوزاري رقم (5) عام 1993م, والقرار الوزاري رقم 464لسنة 1998م في سلسلة من القرارات الخاصة بمجالس الآباء والمعلمين</a:t>
            </a:r>
            <a:r>
              <a:rPr lang="ar-EG" sz="3200" b="1" dirty="0" smtClean="0">
                <a:solidFill>
                  <a:srgbClr val="0070C0"/>
                </a:solidFill>
              </a:rPr>
              <a:t>.</a:t>
            </a:r>
            <a:endParaRPr lang="en-US" sz="3200" b="1" dirty="0" smtClean="0">
              <a:solidFill>
                <a:srgbClr val="0070C0"/>
              </a:solidFill>
            </a:endParaRPr>
          </a:p>
        </p:txBody>
      </p:sp>
      <p:sp>
        <p:nvSpPr>
          <p:cNvPr id="3" name="عنوان 2"/>
          <p:cNvSpPr>
            <a:spLocks noGrp="1"/>
          </p:cNvSpPr>
          <p:nvPr>
            <p:ph type="title"/>
          </p:nvPr>
        </p:nvSpPr>
        <p:spPr>
          <a:xfrm>
            <a:off x="457200" y="274638"/>
            <a:ext cx="8229600" cy="1011222"/>
          </a:xfrm>
        </p:spPr>
        <p:txBody>
          <a:bodyPr>
            <a:noAutofit/>
          </a:bodyPr>
          <a:lstStyle/>
          <a:p>
            <a:pPr algn="r">
              <a:buFont typeface="Wingdings" pitchFamily="2" charset="2"/>
              <a:buChar char="v"/>
            </a:pPr>
            <a:r>
              <a:rPr lang="ar-EG" sz="4000" dirty="0" smtClean="0">
                <a:solidFill>
                  <a:srgbClr val="FF0000"/>
                </a:solidFill>
              </a:rPr>
              <a:t/>
            </a:r>
            <a:br>
              <a:rPr lang="ar-EG" sz="4000" dirty="0" smtClean="0">
                <a:solidFill>
                  <a:srgbClr val="FF0000"/>
                </a:solidFill>
              </a:rPr>
            </a:br>
            <a:r>
              <a:rPr lang="ar-EG" sz="4000" dirty="0" smtClean="0">
                <a:solidFill>
                  <a:srgbClr val="FF0000"/>
                </a:solidFill>
              </a:rPr>
              <a:t/>
            </a:r>
            <a:br>
              <a:rPr lang="ar-EG" sz="4000" dirty="0" smtClean="0">
                <a:solidFill>
                  <a:srgbClr val="FF0000"/>
                </a:solidFill>
              </a:rPr>
            </a:br>
            <a:r>
              <a:rPr lang="ar-EG" sz="4000" dirty="0" smtClean="0">
                <a:solidFill>
                  <a:srgbClr val="FF0000"/>
                </a:solidFill>
              </a:rPr>
              <a:t> نشأة </a:t>
            </a:r>
            <a:r>
              <a:rPr lang="ar-SA" sz="4000" dirty="0" smtClean="0">
                <a:solidFill>
                  <a:srgbClr val="FF0000"/>
                </a:solidFill>
              </a:rPr>
              <a:t>المجالس المدرسية :</a:t>
            </a:r>
            <a:r>
              <a:rPr lang="en-US" sz="4000" dirty="0" smtClean="0">
                <a:solidFill>
                  <a:srgbClr val="FF0000"/>
                </a:solidFill>
              </a:rPr>
              <a:t/>
            </a:r>
            <a:br>
              <a:rPr lang="en-US" sz="4000" dirty="0" smtClean="0">
                <a:solidFill>
                  <a:srgbClr val="FF0000"/>
                </a:solidFill>
              </a:rPr>
            </a:br>
            <a:r>
              <a:rPr lang="en-US" sz="4000" dirty="0" smtClean="0">
                <a:solidFill>
                  <a:srgbClr val="FF0000"/>
                </a:solidFill>
              </a:rPr>
              <a:t/>
            </a:r>
            <a:br>
              <a:rPr lang="en-US" sz="4000" dirty="0" smtClean="0">
                <a:solidFill>
                  <a:srgbClr val="FF0000"/>
                </a:solidFill>
              </a:rPr>
            </a:br>
            <a:endParaRPr lang="ar-EG" sz="4000" dirty="0">
              <a:solidFill>
                <a:srgbClr val="FF0000"/>
              </a:solidFill>
            </a:endParaRPr>
          </a:p>
        </p:txBody>
      </p:sp>
    </p:spTree>
  </p:cSld>
  <p:clrMapOvr>
    <a:masterClrMapping/>
  </p:clrMapOvr>
  <p:transition spd="slow" advTm="26136"/>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2500306"/>
            <a:ext cx="8643998" cy="4143404"/>
          </a:xfrm>
        </p:spPr>
        <p:txBody>
          <a:bodyPr>
            <a:normAutofit lnSpcReduction="10000"/>
          </a:bodyPr>
          <a:lstStyle/>
          <a:p>
            <a:pPr algn="just"/>
            <a:r>
              <a:rPr lang="ar-SA" sz="3200" b="1" dirty="0" smtClean="0">
                <a:solidFill>
                  <a:srgbClr val="00B050"/>
                </a:solidFill>
              </a:rPr>
              <a:t>وضع خطة متكاملة لتحقيق أهداف التنظيم وذلك على أساس ما يتقدم </a:t>
            </a:r>
            <a:r>
              <a:rPr lang="ar-SA" sz="3200" b="1" dirty="0" err="1" smtClean="0">
                <a:solidFill>
                  <a:srgbClr val="00B050"/>
                </a:solidFill>
              </a:rPr>
              <a:t>به</a:t>
            </a:r>
            <a:r>
              <a:rPr lang="ar-SA" sz="3200" b="1" dirty="0" smtClean="0">
                <a:solidFill>
                  <a:srgbClr val="00B050"/>
                </a:solidFill>
              </a:rPr>
              <a:t> الأعضاء أو اللجان من مقترحات ومشروعات ووضع موازنة للتمويل على هذا الأساس.</a:t>
            </a:r>
            <a:endParaRPr lang="en-US" sz="3200" b="1" dirty="0" smtClean="0">
              <a:solidFill>
                <a:srgbClr val="00B050"/>
              </a:solidFill>
            </a:endParaRPr>
          </a:p>
          <a:p>
            <a:pPr algn="just"/>
            <a:r>
              <a:rPr lang="ar-SA" sz="3200" b="1" dirty="0" smtClean="0">
                <a:solidFill>
                  <a:srgbClr val="FF0000"/>
                </a:solidFill>
              </a:rPr>
              <a:t>- </a:t>
            </a:r>
            <a:r>
              <a:rPr lang="ar-EG" sz="3200" b="1" dirty="0" smtClean="0">
                <a:solidFill>
                  <a:srgbClr val="FF0000"/>
                </a:solidFill>
              </a:rPr>
              <a:t>مساعدة</a:t>
            </a:r>
            <a:r>
              <a:rPr lang="ar-SA" sz="3200" b="1" dirty="0" smtClean="0">
                <a:solidFill>
                  <a:srgbClr val="FF0000"/>
                </a:solidFill>
              </a:rPr>
              <a:t> المدرسة </a:t>
            </a:r>
            <a:r>
              <a:rPr lang="ar-EG" sz="3200" b="1" dirty="0" smtClean="0">
                <a:solidFill>
                  <a:srgbClr val="FF0000"/>
                </a:solidFill>
              </a:rPr>
              <a:t>على</a:t>
            </a:r>
            <a:r>
              <a:rPr lang="ar-SA" sz="3200" b="1" dirty="0" smtClean="0">
                <a:solidFill>
                  <a:srgbClr val="FF0000"/>
                </a:solidFill>
              </a:rPr>
              <a:t> تذليل الصعوبات والمشكلات التعليمية والطلابية </a:t>
            </a:r>
            <a:r>
              <a:rPr lang="ar-SA" sz="3200" b="1" dirty="0" err="1" smtClean="0">
                <a:solidFill>
                  <a:srgbClr val="FF0000"/>
                </a:solidFill>
              </a:rPr>
              <a:t>و</a:t>
            </a:r>
            <a:r>
              <a:rPr lang="ar-EG" sz="3200" b="1" dirty="0" smtClean="0">
                <a:solidFill>
                  <a:srgbClr val="FF0000"/>
                </a:solidFill>
              </a:rPr>
              <a:t>إ</a:t>
            </a:r>
            <a:r>
              <a:rPr lang="ar-SA" sz="3200" b="1" dirty="0" smtClean="0">
                <a:solidFill>
                  <a:srgbClr val="FF0000"/>
                </a:solidFill>
              </a:rPr>
              <a:t>بداء الرأي فيها وقيام المجلس بدوره في المشاركة فيما يسند إليه لتذليل هذه الصعوبات.</a:t>
            </a:r>
            <a:endParaRPr lang="en-US" sz="3200" b="1" dirty="0" smtClean="0">
              <a:solidFill>
                <a:srgbClr val="FF0000"/>
              </a:solidFill>
            </a:endParaRPr>
          </a:p>
          <a:p>
            <a:pPr algn="just"/>
            <a:r>
              <a:rPr lang="ar-SA" sz="3200" b="1" dirty="0" smtClean="0">
                <a:solidFill>
                  <a:srgbClr val="00B0F0"/>
                </a:solidFill>
              </a:rPr>
              <a:t>-تتابع مجالس الآباء والمعلم</a:t>
            </a:r>
            <a:r>
              <a:rPr lang="ar-EG" sz="3200" b="1" dirty="0" smtClean="0">
                <a:solidFill>
                  <a:srgbClr val="00B0F0"/>
                </a:solidFill>
              </a:rPr>
              <a:t>و</a:t>
            </a:r>
            <a:r>
              <a:rPr lang="ar-SA" sz="3200" b="1" dirty="0" smtClean="0">
                <a:solidFill>
                  <a:srgbClr val="00B0F0"/>
                </a:solidFill>
              </a:rPr>
              <a:t>ن بالمدرسة ما يقوم </a:t>
            </a:r>
            <a:r>
              <a:rPr lang="ar-SA" sz="3200" b="1" dirty="0" err="1" smtClean="0">
                <a:solidFill>
                  <a:srgbClr val="00B0F0"/>
                </a:solidFill>
              </a:rPr>
              <a:t>به</a:t>
            </a:r>
            <a:r>
              <a:rPr lang="ar-SA" sz="3200" b="1" dirty="0" smtClean="0">
                <a:solidFill>
                  <a:srgbClr val="00B0F0"/>
                </a:solidFill>
              </a:rPr>
              <a:t> رائد كل فصل في سبيل تعارف </a:t>
            </a:r>
            <a:r>
              <a:rPr lang="ar-EG" sz="3200" b="1" dirty="0" smtClean="0">
                <a:solidFill>
                  <a:srgbClr val="00B0F0"/>
                </a:solidFill>
              </a:rPr>
              <a:t>آ</a:t>
            </a:r>
            <a:r>
              <a:rPr lang="ar-SA" sz="3200" b="1" dirty="0" smtClean="0">
                <a:solidFill>
                  <a:srgbClr val="00B0F0"/>
                </a:solidFill>
              </a:rPr>
              <a:t>باء طلاب فصله وزملائه مع معلمي الفصل.</a:t>
            </a:r>
            <a:endParaRPr lang="en-US" sz="3200" b="1" dirty="0" smtClean="0">
              <a:solidFill>
                <a:srgbClr val="00B0F0"/>
              </a:solidFill>
            </a:endParaRPr>
          </a:p>
          <a:p>
            <a:pPr algn="just">
              <a:buNone/>
            </a:pPr>
            <a:endParaRPr lang="ar-EG" sz="3200" dirty="0" smtClean="0"/>
          </a:p>
        </p:txBody>
      </p:sp>
      <p:sp>
        <p:nvSpPr>
          <p:cNvPr id="3" name="عنوان 2"/>
          <p:cNvSpPr>
            <a:spLocks noGrp="1"/>
          </p:cNvSpPr>
          <p:nvPr>
            <p:ph type="title"/>
          </p:nvPr>
        </p:nvSpPr>
        <p:spPr>
          <a:xfrm>
            <a:off x="457200" y="274638"/>
            <a:ext cx="8229600" cy="2011354"/>
          </a:xfrm>
        </p:spPr>
        <p:txBody>
          <a:bodyPr>
            <a:noAutofit/>
          </a:bodyPr>
          <a:lstStyle/>
          <a:p>
            <a:pPr algn="r">
              <a:buFont typeface="Wingdings" pitchFamily="2" charset="2"/>
              <a:buChar char="v"/>
            </a:pPr>
            <a:r>
              <a:rPr lang="ar-EG" sz="4000" dirty="0" smtClean="0"/>
              <a:t/>
            </a:r>
            <a:br>
              <a:rPr lang="ar-EG" sz="4000" dirty="0" smtClean="0"/>
            </a:br>
            <a:r>
              <a:rPr lang="ar-EG" sz="4000" dirty="0" smtClean="0">
                <a:solidFill>
                  <a:srgbClr val="FF0000"/>
                </a:solidFill>
              </a:rPr>
              <a:t> اختصاصات </a:t>
            </a:r>
            <a:r>
              <a:rPr lang="ar-SA" sz="4000" dirty="0" smtClean="0">
                <a:solidFill>
                  <a:srgbClr val="FF0000"/>
                </a:solidFill>
              </a:rPr>
              <a:t>المجالس المدرسية :</a:t>
            </a:r>
            <a:r>
              <a:rPr lang="ar-EG" sz="4000" dirty="0" smtClean="0">
                <a:solidFill>
                  <a:srgbClr val="FF0000"/>
                </a:solidFill>
              </a:rPr>
              <a:t/>
            </a:r>
            <a:br>
              <a:rPr lang="ar-EG" sz="4000" dirty="0" smtClean="0">
                <a:solidFill>
                  <a:srgbClr val="FF0000"/>
                </a:solidFill>
              </a:rPr>
            </a:br>
            <a:r>
              <a:rPr lang="ar-SA" sz="2800" dirty="0" smtClean="0">
                <a:solidFill>
                  <a:srgbClr val="0070C0"/>
                </a:solidFill>
              </a:rPr>
              <a:t>ولقد وصف القرار الوزاري رقم 464لسنة 1998م اختصاصات تلك المجالس على كافة المستويات على النحو التالي:</a:t>
            </a:r>
            <a:r>
              <a:rPr lang="ar-EG" sz="3600" dirty="0" smtClean="0">
                <a:solidFill>
                  <a:srgbClr val="0070C0"/>
                </a:solidFill>
              </a:rPr>
              <a:t/>
            </a:r>
            <a:br>
              <a:rPr lang="ar-EG" sz="3600" dirty="0" smtClean="0">
                <a:solidFill>
                  <a:srgbClr val="0070C0"/>
                </a:solidFill>
              </a:rPr>
            </a:br>
            <a:r>
              <a:rPr lang="ar-SA" sz="4000" dirty="0" smtClean="0">
                <a:solidFill>
                  <a:srgbClr val="FF0000"/>
                </a:solidFill>
              </a:rPr>
              <a:t> </a:t>
            </a:r>
            <a:r>
              <a:rPr lang="ar-EG" sz="4000" dirty="0" smtClean="0">
                <a:solidFill>
                  <a:srgbClr val="0070C0"/>
                </a:solidFill>
              </a:rPr>
              <a:t>أ-</a:t>
            </a:r>
            <a:r>
              <a:rPr lang="ar-SA" sz="4000" dirty="0" smtClean="0">
                <a:solidFill>
                  <a:srgbClr val="0070C0"/>
                </a:solidFill>
              </a:rPr>
              <a:t>المستوي المدرسي</a:t>
            </a:r>
            <a:r>
              <a:rPr lang="ar-EG" sz="4000" dirty="0" smtClean="0">
                <a:solidFill>
                  <a:srgbClr val="0070C0"/>
                </a:solidFill>
              </a:rPr>
              <a:t>: </a:t>
            </a:r>
            <a:r>
              <a:rPr lang="ar-EG" sz="4000" dirty="0" smtClean="0">
                <a:solidFill>
                  <a:srgbClr val="FFC000"/>
                </a:solidFill>
              </a:rPr>
              <a:t>ويتضمن</a:t>
            </a:r>
            <a:r>
              <a:rPr lang="ar-SA" sz="4000" dirty="0" smtClean="0">
                <a:solidFill>
                  <a:srgbClr val="FFC000"/>
                </a:solidFill>
              </a:rPr>
              <a:t> </a:t>
            </a:r>
            <a:r>
              <a:rPr lang="en-US" sz="4000" dirty="0" smtClean="0"/>
              <a:t/>
            </a:r>
            <a:br>
              <a:rPr lang="en-US" sz="4000" dirty="0" smtClean="0"/>
            </a:br>
            <a:endParaRPr lang="ar-EG" sz="4000" dirty="0">
              <a:solidFill>
                <a:srgbClr val="FF0000"/>
              </a:solidFill>
            </a:endParaRPr>
          </a:p>
        </p:txBody>
      </p:sp>
    </p:spTree>
  </p:cSld>
  <p:clrMapOvr>
    <a:masterClrMapping/>
  </p:clrMapOvr>
  <p:transition spd="slow" advTm="46829"/>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1500174"/>
            <a:ext cx="8643998" cy="4786346"/>
          </a:xfrm>
        </p:spPr>
        <p:txBody>
          <a:bodyPr>
            <a:normAutofit fontScale="92500" lnSpcReduction="20000"/>
          </a:bodyPr>
          <a:lstStyle/>
          <a:p>
            <a:pPr algn="just"/>
            <a:r>
              <a:rPr lang="ar-SA" sz="3200" b="1" dirty="0" smtClean="0">
                <a:solidFill>
                  <a:srgbClr val="FF0000"/>
                </a:solidFill>
              </a:rPr>
              <a:t>- تشكيل لجان فرعية من ثلاثة أعضاء أو أكثر من أعضاء المجلس ممن يرى المجلس</a:t>
            </a:r>
            <a:r>
              <a:rPr lang="ar-EG" sz="3200" b="1" dirty="0" smtClean="0">
                <a:solidFill>
                  <a:srgbClr val="FF0000"/>
                </a:solidFill>
              </a:rPr>
              <a:t> ضرورة</a:t>
            </a:r>
            <a:r>
              <a:rPr lang="ar-SA" sz="3200" b="1" dirty="0" smtClean="0">
                <a:solidFill>
                  <a:srgbClr val="FF0000"/>
                </a:solidFill>
              </a:rPr>
              <a:t> ضمهم إلى عضويتها من أعضاء الجمعية العمومية وتحديد الموضوعات التي تتولى كل لجنة بحثها ومنها على سبيل المثال: </a:t>
            </a:r>
            <a:endParaRPr lang="en-US" sz="3200" b="1" dirty="0" smtClean="0">
              <a:solidFill>
                <a:srgbClr val="FF0000"/>
              </a:solidFill>
            </a:endParaRPr>
          </a:p>
          <a:p>
            <a:pPr lvl="0">
              <a:buFont typeface="Courier New" pitchFamily="49" charset="0"/>
              <a:buChar char="o"/>
            </a:pPr>
            <a:r>
              <a:rPr lang="ar-SA" sz="3200" b="1" dirty="0" smtClean="0">
                <a:solidFill>
                  <a:srgbClr val="00B050"/>
                </a:solidFill>
              </a:rPr>
              <a:t>لجنة الإصلاحات والإنشاءات</a:t>
            </a:r>
            <a:r>
              <a:rPr lang="ar-EG" sz="3200" b="1" dirty="0" smtClean="0">
                <a:solidFill>
                  <a:srgbClr val="00B050"/>
                </a:solidFill>
              </a:rPr>
              <a:t>.</a:t>
            </a:r>
            <a:endParaRPr lang="en-US" sz="3200" b="1" dirty="0" smtClean="0">
              <a:solidFill>
                <a:srgbClr val="00B050"/>
              </a:solidFill>
            </a:endParaRPr>
          </a:p>
          <a:p>
            <a:pPr lvl="0">
              <a:buFont typeface="Courier New" pitchFamily="49" charset="0"/>
              <a:buChar char="o"/>
            </a:pPr>
            <a:r>
              <a:rPr lang="ar-SA" sz="3200" b="1" dirty="0" smtClean="0">
                <a:solidFill>
                  <a:srgbClr val="00B050"/>
                </a:solidFill>
              </a:rPr>
              <a:t>لجنة متابعة النواحي التعليمية</a:t>
            </a:r>
            <a:r>
              <a:rPr lang="ar-EG" sz="3200" b="1" dirty="0" smtClean="0">
                <a:solidFill>
                  <a:srgbClr val="00B050"/>
                </a:solidFill>
              </a:rPr>
              <a:t>.</a:t>
            </a:r>
            <a:endParaRPr lang="en-US" sz="3200" b="1" dirty="0" smtClean="0">
              <a:solidFill>
                <a:srgbClr val="00B050"/>
              </a:solidFill>
            </a:endParaRPr>
          </a:p>
          <a:p>
            <a:pPr lvl="0">
              <a:buFont typeface="Courier New" pitchFamily="49" charset="0"/>
              <a:buChar char="o"/>
            </a:pPr>
            <a:r>
              <a:rPr lang="ar-SA" sz="3200" b="1" dirty="0" smtClean="0">
                <a:solidFill>
                  <a:srgbClr val="00B050"/>
                </a:solidFill>
              </a:rPr>
              <a:t>لجنة الشئون المالية والجهود الذاتية</a:t>
            </a:r>
            <a:r>
              <a:rPr lang="ar-EG" sz="3200" b="1" dirty="0" smtClean="0">
                <a:solidFill>
                  <a:srgbClr val="00B050"/>
                </a:solidFill>
              </a:rPr>
              <a:t>.</a:t>
            </a:r>
            <a:endParaRPr lang="en-US" sz="3200" b="1" dirty="0" smtClean="0">
              <a:solidFill>
                <a:srgbClr val="00B050"/>
              </a:solidFill>
            </a:endParaRPr>
          </a:p>
          <a:p>
            <a:pPr lvl="0">
              <a:buFont typeface="Courier New" pitchFamily="49" charset="0"/>
              <a:buChar char="o"/>
            </a:pPr>
            <a:r>
              <a:rPr lang="ar-SA" sz="3200" b="1" dirty="0" smtClean="0">
                <a:solidFill>
                  <a:srgbClr val="00B050"/>
                </a:solidFill>
              </a:rPr>
              <a:t>لجنة الأنشطة المدرسية</a:t>
            </a:r>
            <a:r>
              <a:rPr lang="ar-EG" sz="3200" b="1" dirty="0" smtClean="0">
                <a:solidFill>
                  <a:srgbClr val="00B050"/>
                </a:solidFill>
              </a:rPr>
              <a:t>.</a:t>
            </a:r>
            <a:endParaRPr lang="en-US" sz="3200" b="1" dirty="0" smtClean="0">
              <a:solidFill>
                <a:srgbClr val="00B050"/>
              </a:solidFill>
            </a:endParaRPr>
          </a:p>
          <a:p>
            <a:pPr lvl="0" algn="just"/>
            <a:r>
              <a:rPr lang="ar-SA" sz="3200" b="1" dirty="0" smtClean="0">
                <a:solidFill>
                  <a:srgbClr val="FF0000"/>
                </a:solidFill>
              </a:rPr>
              <a:t>إعداد التقرير السنوي الذي يعطى صورة مفصلة عن نشاطه وأعماله </a:t>
            </a:r>
            <a:r>
              <a:rPr lang="ar-EG" sz="3200" b="1" dirty="0" smtClean="0">
                <a:solidFill>
                  <a:srgbClr val="FF0000"/>
                </a:solidFill>
              </a:rPr>
              <a:t>التي </a:t>
            </a:r>
            <a:r>
              <a:rPr lang="ar-EG" sz="3200" b="1" dirty="0" err="1" smtClean="0">
                <a:solidFill>
                  <a:srgbClr val="FF0000"/>
                </a:solidFill>
              </a:rPr>
              <a:t>ت</a:t>
            </a:r>
            <a:r>
              <a:rPr lang="ar-SA" sz="3200" b="1" dirty="0" smtClean="0">
                <a:solidFill>
                  <a:srgbClr val="FF0000"/>
                </a:solidFill>
              </a:rPr>
              <a:t>تضمن المشروعات والخدمات التي قام بها أو شارك فيها </a:t>
            </a:r>
            <a:r>
              <a:rPr lang="ar-EG" sz="3200" b="1" dirty="0" smtClean="0">
                <a:solidFill>
                  <a:srgbClr val="FF0000"/>
                </a:solidFill>
              </a:rPr>
              <a:t>مقارنة</a:t>
            </a:r>
            <a:r>
              <a:rPr lang="ar-SA" sz="3200" b="1" dirty="0" smtClean="0">
                <a:solidFill>
                  <a:srgbClr val="FF0000"/>
                </a:solidFill>
              </a:rPr>
              <a:t> بما </a:t>
            </a:r>
            <a:r>
              <a:rPr lang="ar-EG" sz="3200" b="1" dirty="0" smtClean="0">
                <a:solidFill>
                  <a:srgbClr val="FF0000"/>
                </a:solidFill>
              </a:rPr>
              <a:t>تم إنفاقه</a:t>
            </a:r>
            <a:r>
              <a:rPr lang="ar-SA" sz="3200" b="1" dirty="0" smtClean="0">
                <a:solidFill>
                  <a:srgbClr val="FF0000"/>
                </a:solidFill>
              </a:rPr>
              <a:t> عليها والصعوبات التي حالت دون تنفيذ بعض ما ورد في خطته</a:t>
            </a:r>
            <a:r>
              <a:rPr lang="ar-EG" sz="3200" b="1" dirty="0" smtClean="0">
                <a:solidFill>
                  <a:srgbClr val="FF0000"/>
                </a:solidFill>
              </a:rPr>
              <a:t>.</a:t>
            </a:r>
            <a:endParaRPr lang="en-US" sz="3200" b="1" dirty="0" smtClean="0">
              <a:solidFill>
                <a:srgbClr val="FF0000"/>
              </a:solidFill>
            </a:endParaRPr>
          </a:p>
          <a:p>
            <a:pPr algn="just">
              <a:buNone/>
            </a:pPr>
            <a:endParaRPr lang="ar-EG" sz="3200" dirty="0" smtClean="0"/>
          </a:p>
        </p:txBody>
      </p:sp>
      <p:sp>
        <p:nvSpPr>
          <p:cNvPr id="3" name="عنوان 2"/>
          <p:cNvSpPr>
            <a:spLocks noGrp="1"/>
          </p:cNvSpPr>
          <p:nvPr>
            <p:ph type="title"/>
          </p:nvPr>
        </p:nvSpPr>
        <p:spPr>
          <a:xfrm>
            <a:off x="457200" y="274638"/>
            <a:ext cx="8229600" cy="1011222"/>
          </a:xfrm>
        </p:spPr>
        <p:txBody>
          <a:bodyPr>
            <a:noAutofit/>
          </a:bodyPr>
          <a:lstStyle/>
          <a:p>
            <a:pPr algn="r">
              <a:buFont typeface="Wingdings" pitchFamily="2" charset="2"/>
              <a:buChar char="v"/>
            </a:pPr>
            <a:r>
              <a:rPr lang="ar-EG" sz="4000" dirty="0" smtClean="0"/>
              <a:t/>
            </a:r>
            <a:br>
              <a:rPr lang="ar-EG" sz="4000" dirty="0" smtClean="0"/>
            </a:br>
            <a:r>
              <a:rPr lang="ar-EG" sz="4000" dirty="0" smtClean="0">
                <a:solidFill>
                  <a:srgbClr val="FF0000"/>
                </a:solidFill>
              </a:rPr>
              <a:t> اختصاصات </a:t>
            </a:r>
            <a:r>
              <a:rPr lang="ar-SA" sz="4000" dirty="0" smtClean="0">
                <a:solidFill>
                  <a:srgbClr val="FF0000"/>
                </a:solidFill>
              </a:rPr>
              <a:t>المجالس المدرسية : </a:t>
            </a:r>
            <a:r>
              <a:rPr lang="ar-EG" sz="4000" dirty="0" smtClean="0"/>
              <a:t/>
            </a:r>
            <a:br>
              <a:rPr lang="ar-EG" sz="4000" dirty="0" smtClean="0"/>
            </a:br>
            <a:r>
              <a:rPr lang="ar-EG" sz="4000" dirty="0" smtClean="0">
                <a:solidFill>
                  <a:srgbClr val="0070C0"/>
                </a:solidFill>
              </a:rPr>
              <a:t>أ-</a:t>
            </a:r>
            <a:r>
              <a:rPr lang="ar-SA" sz="4000" dirty="0" smtClean="0">
                <a:solidFill>
                  <a:srgbClr val="0070C0"/>
                </a:solidFill>
              </a:rPr>
              <a:t>المستوي المدرسي </a:t>
            </a:r>
            <a:r>
              <a:rPr lang="ar-EG" sz="4000" dirty="0" smtClean="0">
                <a:solidFill>
                  <a:srgbClr val="0070C0"/>
                </a:solidFill>
              </a:rPr>
              <a:t>: </a:t>
            </a:r>
            <a:r>
              <a:rPr lang="ar-EG" sz="4000" dirty="0" smtClean="0">
                <a:solidFill>
                  <a:srgbClr val="FFC000"/>
                </a:solidFill>
              </a:rPr>
              <a:t>ويتضمن</a:t>
            </a:r>
            <a:r>
              <a:rPr lang="ar-SA" sz="4000" dirty="0" smtClean="0">
                <a:solidFill>
                  <a:srgbClr val="FFC000"/>
                </a:solidFill>
              </a:rPr>
              <a:t> </a:t>
            </a:r>
            <a:r>
              <a:rPr lang="en-US" sz="4000" dirty="0" smtClean="0"/>
              <a:t/>
            </a:r>
            <a:br>
              <a:rPr lang="en-US" sz="4000" dirty="0" smtClean="0"/>
            </a:br>
            <a:endParaRPr lang="ar-EG" sz="4000" dirty="0">
              <a:solidFill>
                <a:srgbClr val="FF0000"/>
              </a:solidFill>
            </a:endParaRPr>
          </a:p>
        </p:txBody>
      </p:sp>
    </p:spTree>
  </p:cSld>
  <p:clrMapOvr>
    <a:masterClrMapping/>
  </p:clrMapOvr>
  <p:transition spd="slow" advTm="47063"/>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1"/>
</p:tagLst>
</file>

<file path=ppt/tags/tag2.xml><?xml version="1.0" encoding="utf-8"?>
<p:tagLst xmlns:a="http://schemas.openxmlformats.org/drawingml/2006/main" xmlns:r="http://schemas.openxmlformats.org/officeDocument/2006/relationships" xmlns:p="http://schemas.openxmlformats.org/presentationml/2006/main">
  <p:tag name="TIMING" val="|1.4"/>
</p:tagLst>
</file>

<file path=ppt/tags/tag3.xml><?xml version="1.0" encoding="utf-8"?>
<p:tagLst xmlns:a="http://schemas.openxmlformats.org/drawingml/2006/main" xmlns:r="http://schemas.openxmlformats.org/officeDocument/2006/relationships" xmlns:p="http://schemas.openxmlformats.org/presentationml/2006/main">
  <p:tag name="TIMING" val="|1.8"/>
</p:tagLst>
</file>

<file path=ppt/tags/tag4.xml><?xml version="1.0" encoding="utf-8"?>
<p:tagLst xmlns:a="http://schemas.openxmlformats.org/drawingml/2006/main" xmlns:r="http://schemas.openxmlformats.org/officeDocument/2006/relationships" xmlns:p="http://schemas.openxmlformats.org/presentationml/2006/main">
  <p:tag name="TIMING" val="|2.8|12.4|10.4|5.5|5|5.8|20.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528</TotalTime>
  <Words>1745</Words>
  <Application>Microsoft Office PowerPoint</Application>
  <PresentationFormat>عرض على الشاشة (3:4)‏</PresentationFormat>
  <Paragraphs>93</Paragraphs>
  <Slides>21</Slides>
  <Notes>0</Notes>
  <HiddenSlides>0</HiddenSlides>
  <MMClips>0</MMClips>
  <ScaleCrop>false</ScaleCrop>
  <HeadingPairs>
    <vt:vector size="4" baseType="variant">
      <vt:variant>
        <vt:lpstr>سمة</vt:lpstr>
      </vt:variant>
      <vt:variant>
        <vt:i4>1</vt:i4>
      </vt:variant>
      <vt:variant>
        <vt:lpstr>عناوين الشرائح</vt:lpstr>
      </vt:variant>
      <vt:variant>
        <vt:i4>21</vt:i4>
      </vt:variant>
    </vt:vector>
  </HeadingPairs>
  <TitlesOfParts>
    <vt:vector size="22" baseType="lpstr">
      <vt:lpstr>ملتقى</vt:lpstr>
      <vt:lpstr>المحاضرة الأولى المقرر/ المشاركة المجتمعية الفرقة/ الدبلوم المهني شعبة“اعتماد وضمان جودة المدرسة“  أ.د/ سلامه عبد العظيم حسين  د/سمر مصطفى محمد </vt:lpstr>
      <vt:lpstr>  الفصل الثالث مجالس الأمناء والآباء والمعلمين  </vt:lpstr>
      <vt:lpstr>مقدمة: </vt:lpstr>
      <vt:lpstr>وتتمثل تلك الأمور في:</vt:lpstr>
      <vt:lpstr>   مفهوم المجالس المدرسية :  </vt:lpstr>
      <vt:lpstr>   نشأة المجالس المدرسية :  </vt:lpstr>
      <vt:lpstr>   نشأة المجالس المدرسية :  </vt:lpstr>
      <vt:lpstr>  اختصاصات المجالس المدرسية : ولقد وصف القرار الوزاري رقم 464لسنة 1998م اختصاصات تلك المجالس على كافة المستويات على النحو التالي:  أ-المستوي المدرسي: ويتضمن  </vt:lpstr>
      <vt:lpstr>  اختصاصات المجالس المدرسية :  أ-المستوي المدرسي : ويتضمن  </vt:lpstr>
      <vt:lpstr>   اختصاصات المجالس المدرسية :  ب- على مستوى الإدارات التعليمية: ويتضمن   </vt:lpstr>
      <vt:lpstr>   اختصاصات المجالس المدرسية :  ب- على مستوى الإدارات التعليمية: ويتضمن   </vt:lpstr>
      <vt:lpstr>   اختصاصات المجالس المدرسية :  ب- على مستوى الإدارات التعليمية: ويتضمن   </vt:lpstr>
      <vt:lpstr>    اختصاصات المجالس المدرسية :  جـ - على مستوى المديريات التعليمية: ويتضمن   </vt:lpstr>
      <vt:lpstr>    اختصاصات المجالس المدرسية :  جـ - على مستوى المديريات التعليمية: ويتضمن   </vt:lpstr>
      <vt:lpstr>   اختصاصات المجالس المدرسية :  د- على مستوى المجلس الأعلى للآباء والمعلمين (على مستوى الجمهورية): ويتضمن </vt:lpstr>
      <vt:lpstr>   اختصاصات المجالس المدرسية :  د- على مستوى المجلس الأعلى للآباء والمعلمين (على مستوى الجمهورية): ويتضمن </vt:lpstr>
      <vt:lpstr>   أهداف المجالس المدرسية :      </vt:lpstr>
      <vt:lpstr>أهداف المجالس المدرسية :</vt:lpstr>
      <vt:lpstr>أهداف المجالس المدرسية :</vt:lpstr>
      <vt:lpstr>أهداف المجالس المدرسية :</vt:lpstr>
      <vt:lpstr>أهداف المجالس المدرسية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التقرير السنوي للقسم  للعام الجامعي 2015م/2016م</dc:title>
  <dc:creator>hp</dc:creator>
  <cp:lastModifiedBy>123</cp:lastModifiedBy>
  <cp:revision>78</cp:revision>
  <dcterms:created xsi:type="dcterms:W3CDTF">2016-08-21T10:21:55Z</dcterms:created>
  <dcterms:modified xsi:type="dcterms:W3CDTF">2020-03-17T15:26:43Z</dcterms:modified>
</cp:coreProperties>
</file>